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7" r:id="rId2"/>
    <p:sldId id="258" r:id="rId3"/>
    <p:sldId id="259" r:id="rId4"/>
    <p:sldId id="260" r:id="rId5"/>
    <p:sldId id="261" r:id="rId6"/>
    <p:sldId id="262" r:id="rId7"/>
    <p:sldId id="263" r:id="rId8"/>
    <p:sldId id="264" r:id="rId9"/>
    <p:sldId id="275" r:id="rId10"/>
    <p:sldId id="265" r:id="rId11"/>
    <p:sldId id="266" r:id="rId12"/>
    <p:sldId id="273" r:id="rId13"/>
    <p:sldId id="281" r:id="rId14"/>
    <p:sldId id="268" r:id="rId15"/>
    <p:sldId id="274" r:id="rId16"/>
    <p:sldId id="277" r:id="rId17"/>
    <p:sldId id="278" r:id="rId18"/>
    <p:sldId id="279" r:id="rId19"/>
    <p:sldId id="270" r:id="rId20"/>
    <p:sldId id="280" r:id="rId21"/>
    <p:sldId id="272" r:id="rId22"/>
    <p:sldId id="282"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00A6"/>
    <a:srgbClr val="FEB9D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856" autoAdjust="0"/>
  </p:normalViewPr>
  <p:slideViewPr>
    <p:cSldViewPr snapToGrid="0" snapToObjects="1">
      <p:cViewPr varScale="1">
        <p:scale>
          <a:sx n="80" d="100"/>
          <a:sy n="80" d="100"/>
        </p:scale>
        <p:origin x="-153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61D87C-8166-6742-9D53-6D6DC0CC1209}" type="datetimeFigureOut">
              <a:rPr lang="en-US" smtClean="0"/>
              <a:t>3/27/19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2C2ED4-B599-DE4F-9537-F671ED2FC1B4}" type="slidenum">
              <a:rPr lang="en-US" smtClean="0"/>
              <a:t>‹#›</a:t>
            </a:fld>
            <a:endParaRPr lang="en-US"/>
          </a:p>
        </p:txBody>
      </p:sp>
    </p:spTree>
    <p:extLst>
      <p:ext uri="{BB962C8B-B14F-4D97-AF65-F5344CB8AC3E}">
        <p14:creationId xmlns:p14="http://schemas.microsoft.com/office/powerpoint/2010/main" val="31473892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 I’m Nora May. For my project, I applied data science processing techniques</a:t>
            </a:r>
            <a:r>
              <a:rPr lang="en-US" baseline="0" dirty="0" smtClean="0"/>
              <a:t> on </a:t>
            </a:r>
            <a:r>
              <a:rPr lang="en-US" dirty="0" smtClean="0"/>
              <a:t>Cosmopolitan Magazine covers since the 1950s to analyze changes in writing about and marketing to women.</a:t>
            </a:r>
          </a:p>
        </p:txBody>
      </p:sp>
      <p:sp>
        <p:nvSpPr>
          <p:cNvPr id="4" name="Slide Number Placeholder 3"/>
          <p:cNvSpPr>
            <a:spLocks noGrp="1"/>
          </p:cNvSpPr>
          <p:nvPr>
            <p:ph type="sldNum" sz="quarter" idx="10"/>
          </p:nvPr>
        </p:nvSpPr>
        <p:spPr/>
        <p:txBody>
          <a:bodyPr/>
          <a:lstStyle/>
          <a:p>
            <a:fld id="{EF6F6C3F-A87B-0044-BA74-B8CAD4C645AF}" type="slidenum">
              <a:rPr lang="en-US" smtClean="0"/>
              <a:t>1</a:t>
            </a:fld>
            <a:endParaRPr lang="en-US"/>
          </a:p>
        </p:txBody>
      </p:sp>
    </p:spTree>
    <p:extLst>
      <p:ext uri="{BB962C8B-B14F-4D97-AF65-F5344CB8AC3E}">
        <p14:creationId xmlns:p14="http://schemas.microsoft.com/office/powerpoint/2010/main" val="341541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but then I learned that the magazine serialized novels and short stories up into the 50s, and fiction continued to appear into the 90s:</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10</a:t>
            </a:fld>
            <a:endParaRPr lang="en-US"/>
          </a:p>
        </p:txBody>
      </p:sp>
    </p:spTree>
    <p:extLst>
      <p:ext uri="{BB962C8B-B14F-4D97-AF65-F5344CB8AC3E}">
        <p14:creationId xmlns:p14="http://schemas.microsoft.com/office/powerpoint/2010/main" val="2973539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This graph displays the percentage of cover text associated with each of the six identified topics averaged per year. As you can see, the percentage of content related to literature continuously declines during the time period I analyzed.</a:t>
            </a:r>
          </a:p>
        </p:txBody>
      </p:sp>
      <p:sp>
        <p:nvSpPr>
          <p:cNvPr id="4" name="Slide Number Placeholder 3"/>
          <p:cNvSpPr>
            <a:spLocks noGrp="1"/>
          </p:cNvSpPr>
          <p:nvPr>
            <p:ph type="sldNum" sz="quarter" idx="10"/>
          </p:nvPr>
        </p:nvSpPr>
        <p:spPr/>
        <p:txBody>
          <a:bodyPr/>
          <a:lstStyle/>
          <a:p>
            <a:fld id="{EF6F6C3F-A87B-0044-BA74-B8CAD4C645AF}" type="slidenum">
              <a:rPr lang="en-US" smtClean="0"/>
              <a:t>11</a:t>
            </a:fld>
            <a:endParaRPr lang="en-US"/>
          </a:p>
        </p:txBody>
      </p:sp>
    </p:spTree>
    <p:extLst>
      <p:ext uri="{BB962C8B-B14F-4D97-AF65-F5344CB8AC3E}">
        <p14:creationId xmlns:p14="http://schemas.microsoft.com/office/powerpoint/2010/main" val="1128243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The vertical lines here denote changes in editors. This visualizes that the distribution of topics change when editors change. </a:t>
            </a:r>
          </a:p>
          <a:p>
            <a:endParaRPr lang="en-US" baseline="0" dirty="0" smtClean="0"/>
          </a:p>
          <a:p>
            <a:r>
              <a:rPr lang="en-US" baseline="0" dirty="0" smtClean="0"/>
              <a:t>With the first female editor in 1965, the first dotted line, there is a decrease in the mystery topics, and in turn you get more about women’s individual lives and interests. When that editor’s 30 year tenure ended, the shift away from literary content continued more and to replace:</a:t>
            </a:r>
          </a:p>
        </p:txBody>
      </p:sp>
      <p:sp>
        <p:nvSpPr>
          <p:cNvPr id="4" name="Slide Number Placeholder 3"/>
          <p:cNvSpPr>
            <a:spLocks noGrp="1"/>
          </p:cNvSpPr>
          <p:nvPr>
            <p:ph type="sldNum" sz="quarter" idx="10"/>
          </p:nvPr>
        </p:nvSpPr>
        <p:spPr/>
        <p:txBody>
          <a:bodyPr/>
          <a:lstStyle/>
          <a:p>
            <a:fld id="{EF6F6C3F-A87B-0044-BA74-B8CAD4C645AF}" type="slidenum">
              <a:rPr lang="en-US" smtClean="0"/>
              <a:t>12</a:t>
            </a:fld>
            <a:endParaRPr lang="en-US"/>
          </a:p>
        </p:txBody>
      </p:sp>
    </p:spTree>
    <p:extLst>
      <p:ext uri="{BB962C8B-B14F-4D97-AF65-F5344CB8AC3E}">
        <p14:creationId xmlns:p14="http://schemas.microsoft.com/office/powerpoint/2010/main" val="1128243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have a extremely high percentage of words in the “sex” topic. </a:t>
            </a:r>
          </a:p>
          <a:p>
            <a:endParaRPr lang="en-US" baseline="0" dirty="0" smtClean="0"/>
          </a:p>
          <a:p>
            <a:r>
              <a:rPr lang="en-US" baseline="0" dirty="0" smtClean="0"/>
              <a:t>It was my intuition that this was likely encompassing more than just sex, like beauty, health, and money, but on this broad view they were not being distinguished, so I tried to get a more granular view based on a subset of dates. </a:t>
            </a:r>
          </a:p>
        </p:txBody>
      </p:sp>
      <p:sp>
        <p:nvSpPr>
          <p:cNvPr id="4" name="Slide Number Placeholder 3"/>
          <p:cNvSpPr>
            <a:spLocks noGrp="1"/>
          </p:cNvSpPr>
          <p:nvPr>
            <p:ph type="sldNum" sz="quarter" idx="10"/>
          </p:nvPr>
        </p:nvSpPr>
        <p:spPr/>
        <p:txBody>
          <a:bodyPr/>
          <a:lstStyle/>
          <a:p>
            <a:fld id="{EF6F6C3F-A87B-0044-BA74-B8CAD4C645AF}" type="slidenum">
              <a:rPr lang="en-US" smtClean="0"/>
              <a:t>13</a:t>
            </a:fld>
            <a:endParaRPr lang="en-US"/>
          </a:p>
        </p:txBody>
      </p:sp>
    </p:spTree>
    <p:extLst>
      <p:ext uri="{BB962C8B-B14F-4D97-AF65-F5344CB8AC3E}">
        <p14:creationId xmlns:p14="http://schemas.microsoft.com/office/powerpoint/2010/main" val="1128243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Narrowing to the period from 1980 to today, I did topic modeling and found these</a:t>
            </a:r>
            <a:r>
              <a:rPr lang="en-US" baseline="0" dirty="0" smtClean="0"/>
              <a:t> ten </a:t>
            </a:r>
            <a:r>
              <a:rPr lang="en-US" dirty="0" smtClean="0"/>
              <a:t>topics, many of which are more nuanced.</a:t>
            </a:r>
            <a:r>
              <a:rPr lang="en-US" baseline="0" dirty="0" smtClean="0"/>
              <a:t> </a:t>
            </a:r>
            <a:r>
              <a:rPr lang="en-US" dirty="0" smtClean="0"/>
              <a:t>like notably a “power” topic, with words like “power” , “learn”, and “getting ahead.”</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14</a:t>
            </a:fld>
            <a:endParaRPr lang="en-US"/>
          </a:p>
        </p:txBody>
      </p:sp>
    </p:spTree>
    <p:extLst>
      <p:ext uri="{BB962C8B-B14F-4D97-AF65-F5344CB8AC3E}">
        <p14:creationId xmlns:p14="http://schemas.microsoft.com/office/powerpoint/2010/main" val="494475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If we zoom</a:t>
            </a:r>
            <a:r>
              <a:rPr lang="en-US" baseline="0" dirty="0" smtClean="0"/>
              <a:t> in on t</a:t>
            </a:r>
            <a:r>
              <a:rPr lang="en-US" dirty="0" smtClean="0"/>
              <a:t>he topics of relationships</a:t>
            </a:r>
            <a:r>
              <a:rPr lang="en-US" baseline="0" dirty="0" smtClean="0"/>
              <a:t> and power,</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15</a:t>
            </a:fld>
            <a:endParaRPr lang="en-US"/>
          </a:p>
        </p:txBody>
      </p:sp>
    </p:spTree>
    <p:extLst>
      <p:ext uri="{BB962C8B-B14F-4D97-AF65-F5344CB8AC3E}">
        <p14:creationId xmlns:p14="http://schemas.microsoft.com/office/powerpoint/2010/main" val="49447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a:t>
            </a:r>
            <a:r>
              <a:rPr lang="en-US" baseline="0" dirty="0" smtClean="0"/>
              <a:t> see that t</a:t>
            </a:r>
            <a:r>
              <a:rPr lang="en-US" dirty="0" smtClean="0"/>
              <a:t>he</a:t>
            </a:r>
            <a:r>
              <a:rPr lang="en-US" baseline="0" dirty="0" smtClean="0"/>
              <a:t> 2000s show a decrease </a:t>
            </a:r>
            <a:r>
              <a:rPr lang="en-US" dirty="0" smtClean="0"/>
              <a:t>“Relationships,” topic</a:t>
            </a:r>
            <a:r>
              <a:rPr lang="en-US" baseline="0" dirty="0" smtClean="0"/>
              <a:t> </a:t>
            </a:r>
            <a:r>
              <a:rPr lang="en-US" dirty="0" smtClean="0"/>
              <a:t>reflecting a societal shift away from defining women via boyfriends and marriage. At the same time, </a:t>
            </a:r>
            <a:r>
              <a:rPr lang="en-US" baseline="0" dirty="0" smtClean="0"/>
              <a:t> we </a:t>
            </a:r>
            <a:r>
              <a:rPr lang="en-US" dirty="0" smtClean="0"/>
              <a:t>see an increase in the percentage of “power” words in the 2000s</a:t>
            </a:r>
            <a:r>
              <a:rPr lang="en-US" baseline="0" dirty="0" smtClean="0"/>
              <a:t>,</a:t>
            </a:r>
            <a:r>
              <a:rPr lang="en-US" dirty="0" smtClean="0"/>
              <a:t> indicating an editorial shift toward empowerment, away from condescending topics like “how-to guides.”</a:t>
            </a:r>
            <a:endParaRPr lang="en-US" dirty="0"/>
          </a:p>
        </p:txBody>
      </p:sp>
      <p:sp>
        <p:nvSpPr>
          <p:cNvPr id="4" name="Slide Number Placeholder 3"/>
          <p:cNvSpPr>
            <a:spLocks noGrp="1"/>
          </p:cNvSpPr>
          <p:nvPr>
            <p:ph type="sldNum" sz="quarter" idx="10"/>
          </p:nvPr>
        </p:nvSpPr>
        <p:spPr/>
        <p:txBody>
          <a:bodyPr/>
          <a:lstStyle/>
          <a:p>
            <a:fld id="{AE2C2ED4-B599-DE4F-9537-F671ED2FC1B4}" type="slidenum">
              <a:rPr lang="en-US" smtClean="0"/>
              <a:t>16</a:t>
            </a:fld>
            <a:endParaRPr lang="en-US"/>
          </a:p>
        </p:txBody>
      </p:sp>
    </p:spTree>
    <p:extLst>
      <p:ext uri="{BB962C8B-B14F-4D97-AF65-F5344CB8AC3E}">
        <p14:creationId xmlns:p14="http://schemas.microsoft.com/office/powerpoint/2010/main" val="772676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Finally,</a:t>
            </a:r>
            <a:r>
              <a:rPr lang="en-US" baseline="0" dirty="0" smtClean="0"/>
              <a:t> I also </a:t>
            </a:r>
            <a:r>
              <a:rPr lang="en-US" dirty="0" smtClean="0"/>
              <a:t>did image analysis to further support my textual</a:t>
            </a:r>
            <a:r>
              <a:rPr lang="en-US" baseline="0" dirty="0" smtClean="0"/>
              <a:t> analysis</a:t>
            </a:r>
            <a:r>
              <a:rPr lang="en-US" dirty="0" smtClean="0"/>
              <a:t>.</a:t>
            </a:r>
            <a:r>
              <a:rPr lang="en-US" baseline="0" dirty="0" smtClean="0"/>
              <a:t> Using </a:t>
            </a:r>
            <a:r>
              <a:rPr lang="en-US" dirty="0" smtClean="0"/>
              <a:t>average pixel images I created a composite cover for each decade,</a:t>
            </a:r>
            <a:r>
              <a:rPr lang="en-US" baseline="0" dirty="0" smtClean="0"/>
              <a:t> and</a:t>
            </a:r>
            <a:r>
              <a:rPr lang="en-US" dirty="0" smtClean="0"/>
              <a:t> the 50s</a:t>
            </a:r>
            <a:r>
              <a:rPr lang="en-US" baseline="0" dirty="0" smtClean="0"/>
              <a:t> and 60s did not have a cohesive style, see the 1962 and 1964 images, besides the </a:t>
            </a:r>
            <a:r>
              <a:rPr lang="en-US" baseline="0" dirty="0" err="1" smtClean="0"/>
              <a:t>cosmo</a:t>
            </a:r>
            <a:r>
              <a:rPr lang="en-US" baseline="0" dirty="0" smtClean="0"/>
              <a:t> logo, But If I divided the composite into </a:t>
            </a:r>
            <a:r>
              <a:rPr lang="en-US" dirty="0" smtClean="0"/>
              <a:t>before and after 1965,</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17</a:t>
            </a:fld>
            <a:endParaRPr lang="en-US"/>
          </a:p>
        </p:txBody>
      </p:sp>
    </p:spTree>
    <p:extLst>
      <p:ext uri="{BB962C8B-B14F-4D97-AF65-F5344CB8AC3E}">
        <p14:creationId xmlns:p14="http://schemas.microsoft.com/office/powerpoint/2010/main" val="3571200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 found that I could see</a:t>
            </a:r>
            <a:r>
              <a:rPr lang="en-US" baseline="0" dirty="0" smtClean="0"/>
              <a:t> a portrait start to appear, shifting </a:t>
            </a:r>
            <a:r>
              <a:rPr lang="en-US" dirty="0" smtClean="0"/>
              <a:t>to a single "cover girl," further supporting my findings that</a:t>
            </a:r>
            <a:r>
              <a:rPr lang="en-US" baseline="0" dirty="0" smtClean="0"/>
              <a:t> </a:t>
            </a:r>
            <a:r>
              <a:rPr lang="en-US" dirty="0" err="1" smtClean="0"/>
              <a:t>cosmo's</a:t>
            </a:r>
            <a:r>
              <a:rPr lang="en-US" dirty="0" smtClean="0"/>
              <a:t> content in the late 60s</a:t>
            </a:r>
            <a:r>
              <a:rPr lang="en-US" baseline="0" dirty="0" smtClean="0"/>
              <a:t> </a:t>
            </a:r>
            <a:r>
              <a:rPr lang="en-US" dirty="0" smtClean="0"/>
              <a:t>shifted to focus on the woman as an individual and her particular interests,</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18</a:t>
            </a:fld>
            <a:endParaRPr lang="en-US"/>
          </a:p>
        </p:txBody>
      </p:sp>
    </p:spTree>
    <p:extLst>
      <p:ext uri="{BB962C8B-B14F-4D97-AF65-F5344CB8AC3E}">
        <p14:creationId xmlns:p14="http://schemas.microsoft.com/office/powerpoint/2010/main" val="3571200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Then</a:t>
            </a:r>
            <a:r>
              <a:rPr lang="en-US" baseline="0" dirty="0" smtClean="0"/>
              <a:t> starting in the 70s we see the standard cover </a:t>
            </a:r>
            <a:r>
              <a:rPr lang="en-US" dirty="0" smtClean="0"/>
              <a:t>consisting of a central woman usually white posing with 3/4 of her body shown.</a:t>
            </a:r>
            <a:endParaRPr lang="en-US" baseline="0" dirty="0" smtClean="0"/>
          </a:p>
          <a:p>
            <a:r>
              <a:rPr lang="en-US" baseline="0" dirty="0" smtClean="0"/>
              <a:t>With the more contemporary topic changes to more empowering language, I am interested to see how much longer this style exists, because to me it feels a bit more objectifying than empowering, and out of curiosity I looked at 2019s covers:</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19</a:t>
            </a:fld>
            <a:endParaRPr lang="en-US"/>
          </a:p>
        </p:txBody>
      </p:sp>
    </p:spTree>
    <p:extLst>
      <p:ext uri="{BB962C8B-B14F-4D97-AF65-F5344CB8AC3E}">
        <p14:creationId xmlns:p14="http://schemas.microsoft.com/office/powerpoint/2010/main" val="807491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wanted to analyze</a:t>
            </a:r>
            <a:r>
              <a:rPr lang="en-US" baseline="0" dirty="0" smtClean="0"/>
              <a:t> </a:t>
            </a:r>
            <a:r>
              <a:rPr lang="en-US" dirty="0" smtClean="0"/>
              <a:t>how their intention</a:t>
            </a:r>
            <a:r>
              <a:rPr lang="en-US" baseline="0" dirty="0" smtClean="0"/>
              <a:t> to</a:t>
            </a:r>
            <a:r>
              <a:rPr lang="en-US" dirty="0" smtClean="0"/>
              <a:t> appeal to</a:t>
            </a:r>
            <a:r>
              <a:rPr lang="en-US" baseline="0" dirty="0" smtClean="0"/>
              <a:t> </a:t>
            </a:r>
            <a:r>
              <a:rPr lang="en-US" dirty="0" smtClean="0"/>
              <a:t>women migrated from this:</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2</a:t>
            </a:fld>
            <a:endParaRPr lang="en-US"/>
          </a:p>
        </p:txBody>
      </p:sp>
    </p:spTree>
    <p:extLst>
      <p:ext uri="{BB962C8B-B14F-4D97-AF65-F5344CB8AC3E}">
        <p14:creationId xmlns:p14="http://schemas.microsoft.com/office/powerpoint/2010/main" val="1279279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And these march and </a:t>
            </a:r>
            <a:r>
              <a:rPr lang="en-US" dirty="0" err="1" smtClean="0"/>
              <a:t>april’s</a:t>
            </a:r>
            <a:r>
              <a:rPr lang="en-US" baseline="0" dirty="0" smtClean="0"/>
              <a:t> covers from this year. </a:t>
            </a:r>
            <a:r>
              <a:rPr lang="en-US" dirty="0" smtClean="0"/>
              <a:t>We have </a:t>
            </a:r>
            <a:r>
              <a:rPr lang="en-US" baseline="0" dirty="0" smtClean="0"/>
              <a:t>a pizza front and center, and the first cover with multiple people since the 60s, so it seems like the mold is starting to break down!</a:t>
            </a:r>
            <a:endParaRPr lang="en-US" dirty="0"/>
          </a:p>
        </p:txBody>
      </p:sp>
      <p:sp>
        <p:nvSpPr>
          <p:cNvPr id="4" name="Slide Number Placeholder 3"/>
          <p:cNvSpPr>
            <a:spLocks noGrp="1"/>
          </p:cNvSpPr>
          <p:nvPr>
            <p:ph type="sldNum" sz="quarter" idx="10"/>
          </p:nvPr>
        </p:nvSpPr>
        <p:spPr/>
        <p:txBody>
          <a:bodyPr/>
          <a:lstStyle/>
          <a:p>
            <a:fld id="{AE2C2ED4-B599-DE4F-9537-F671ED2FC1B4}" type="slidenum">
              <a:rPr lang="en-US" smtClean="0"/>
              <a:t>20</a:t>
            </a:fld>
            <a:endParaRPr lang="en-US"/>
          </a:p>
        </p:txBody>
      </p:sp>
    </p:spTree>
    <p:extLst>
      <p:ext uri="{BB962C8B-B14F-4D97-AF65-F5344CB8AC3E}">
        <p14:creationId xmlns:p14="http://schemas.microsoft.com/office/powerpoint/2010/main" val="1468161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Conclusions: </a:t>
            </a:r>
            <a:r>
              <a:rPr lang="en-US" baseline="0" dirty="0" smtClean="0"/>
              <a:t>my main findings were that Text and graphic c</a:t>
            </a:r>
            <a:r>
              <a:rPr lang="en-US" dirty="0" smtClean="0"/>
              <a:t>hanges correlate with changes in leadership an</a:t>
            </a:r>
            <a:r>
              <a:rPr lang="en-US" baseline="0" dirty="0" smtClean="0"/>
              <a:t>d we are continuing to see growth and</a:t>
            </a:r>
            <a:r>
              <a:rPr lang="en-US" dirty="0" smtClean="0"/>
              <a:t> changes</a:t>
            </a:r>
            <a:r>
              <a:rPr lang="en-US" baseline="0" dirty="0" smtClean="0"/>
              <a:t> s</a:t>
            </a:r>
            <a:r>
              <a:rPr lang="en-US" dirty="0" smtClean="0"/>
              <a:t>ocieties acceptance and support of the autonomy and individuality of women</a:t>
            </a:r>
            <a:r>
              <a:rPr lang="en-US" baseline="0" dirty="0" smtClean="0"/>
              <a:t> in the material that is meant to attract and portray us.</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21</a:t>
            </a:fld>
            <a:endParaRPr lang="en-US"/>
          </a:p>
        </p:txBody>
      </p:sp>
    </p:spTree>
    <p:extLst>
      <p:ext uri="{BB962C8B-B14F-4D97-AF65-F5344CB8AC3E}">
        <p14:creationId xmlns:p14="http://schemas.microsoft.com/office/powerpoint/2010/main" val="411245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this</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3</a:t>
            </a:fld>
            <a:endParaRPr lang="en-US"/>
          </a:p>
        </p:txBody>
      </p:sp>
    </p:spTree>
    <p:extLst>
      <p:ext uri="{BB962C8B-B14F-4D97-AF65-F5344CB8AC3E}">
        <p14:creationId xmlns:p14="http://schemas.microsoft.com/office/powerpoint/2010/main" val="2764384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a:t>
            </a:r>
            <a:r>
              <a:rPr lang="en-US" dirty="0" smtClean="0"/>
              <a:t>incorporated</a:t>
            </a:r>
            <a:r>
              <a:rPr lang="en-US" baseline="0" dirty="0" smtClean="0"/>
              <a:t> </a:t>
            </a:r>
            <a:r>
              <a:rPr lang="en-US" dirty="0" smtClean="0"/>
              <a:t>both written and visual data from the covers into my analysis. I used optical character recognition</a:t>
            </a:r>
            <a:r>
              <a:rPr lang="en-US" baseline="0" dirty="0" smtClean="0"/>
              <a:t> and</a:t>
            </a:r>
            <a:r>
              <a:rPr lang="en-US" dirty="0" smtClean="0"/>
              <a:t> natural language processing</a:t>
            </a:r>
            <a:r>
              <a:rPr lang="en-US" baseline="0" dirty="0" smtClean="0"/>
              <a:t> </a:t>
            </a:r>
            <a:r>
              <a:rPr lang="en-US" dirty="0" smtClean="0"/>
              <a:t>to understand text and made composite images using the average</a:t>
            </a:r>
            <a:r>
              <a:rPr lang="en-US" baseline="0" dirty="0" smtClean="0"/>
              <a:t> pixels over time periods to look at the visual design changes.</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4</a:t>
            </a:fld>
            <a:endParaRPr lang="en-US"/>
          </a:p>
        </p:txBody>
      </p:sp>
    </p:spTree>
    <p:extLst>
      <p:ext uri="{BB962C8B-B14F-4D97-AF65-F5344CB8AC3E}">
        <p14:creationId xmlns:p14="http://schemas.microsoft.com/office/powerpoint/2010/main" val="2379048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My first task was to extract the text from the covers in my data set to do</a:t>
            </a:r>
            <a:r>
              <a:rPr lang="en-US" baseline="0" dirty="0" smtClean="0"/>
              <a:t> NLP</a:t>
            </a:r>
            <a:r>
              <a:rPr lang="en-US" dirty="0" smtClean="0"/>
              <a:t>.</a:t>
            </a:r>
            <a:r>
              <a:rPr lang="en-US" baseline="0" dirty="0" smtClean="0"/>
              <a:t> </a:t>
            </a:r>
            <a:r>
              <a:rPr lang="en-US" dirty="0" smtClean="0"/>
              <a:t>To accomplish this goal,</a:t>
            </a:r>
            <a:r>
              <a:rPr lang="en-US" baseline="0" dirty="0" smtClean="0"/>
              <a:t> </a:t>
            </a:r>
            <a:r>
              <a:rPr lang="en-US" dirty="0" smtClean="0"/>
              <a:t>I used Google's </a:t>
            </a:r>
            <a:r>
              <a:rPr lang="en-US" dirty="0" err="1" smtClean="0"/>
              <a:t>Tesseract</a:t>
            </a:r>
            <a:r>
              <a:rPr lang="en-US" dirty="0" smtClean="0"/>
              <a:t> OCR engine, trained to recognize and extract text in an image.</a:t>
            </a:r>
            <a:r>
              <a:rPr lang="en-US" baseline="0" dirty="0" smtClean="0"/>
              <a:t> </a:t>
            </a:r>
            <a:r>
              <a:rPr lang="en-US" dirty="0" smtClean="0"/>
              <a:t>The</a:t>
            </a:r>
            <a:r>
              <a:rPr lang="en-US" baseline="0" dirty="0" smtClean="0"/>
              <a:t> default image preprocessing</a:t>
            </a:r>
            <a:r>
              <a:rPr lang="en-US" dirty="0" smtClean="0"/>
              <a:t> worked well on the earlier</a:t>
            </a:r>
            <a:r>
              <a:rPr lang="en-US" baseline="0" dirty="0" smtClean="0"/>
              <a:t> covers </a:t>
            </a:r>
            <a:r>
              <a:rPr lang="en-US" dirty="0" smtClean="0"/>
              <a:t>like this,</a:t>
            </a:r>
            <a:r>
              <a:rPr lang="en-US" baseline="0" dirty="0" smtClean="0"/>
              <a:t> </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EF6F6C3F-A87B-0044-BA74-B8CAD4C645AF}" type="slidenum">
              <a:rPr lang="en-US" smtClean="0"/>
              <a:t>5</a:t>
            </a:fld>
            <a:endParaRPr lang="en-US"/>
          </a:p>
        </p:txBody>
      </p:sp>
    </p:spTree>
    <p:extLst>
      <p:ext uri="{BB962C8B-B14F-4D97-AF65-F5344CB8AC3E}">
        <p14:creationId xmlns:p14="http://schemas.microsoft.com/office/powerpoint/2010/main" val="484464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However, Later covers with more sophisticated graphics meant </a:t>
            </a:r>
            <a:r>
              <a:rPr lang="en-US" dirty="0" err="1" smtClean="0"/>
              <a:t>tesseract’s</a:t>
            </a:r>
            <a:r>
              <a:rPr lang="en-US" dirty="0" smtClean="0"/>
              <a:t> default preprocessing lost more than half the text.</a:t>
            </a:r>
            <a:endParaRPr lang="en-US" baseline="0" dirty="0" smtClean="0"/>
          </a:p>
        </p:txBody>
      </p:sp>
      <p:sp>
        <p:nvSpPr>
          <p:cNvPr id="4" name="Slide Number Placeholder 3"/>
          <p:cNvSpPr>
            <a:spLocks noGrp="1"/>
          </p:cNvSpPr>
          <p:nvPr>
            <p:ph type="sldNum" sz="quarter" idx="10"/>
          </p:nvPr>
        </p:nvSpPr>
        <p:spPr/>
        <p:txBody>
          <a:bodyPr/>
          <a:lstStyle/>
          <a:p>
            <a:fld id="{EF6F6C3F-A87B-0044-BA74-B8CAD4C645AF}" type="slidenum">
              <a:rPr lang="en-US" smtClean="0"/>
              <a:t>6</a:t>
            </a:fld>
            <a:endParaRPr lang="en-US"/>
          </a:p>
        </p:txBody>
      </p:sp>
    </p:spTree>
    <p:extLst>
      <p:ext uri="{BB962C8B-B14F-4D97-AF65-F5344CB8AC3E}">
        <p14:creationId xmlns:p14="http://schemas.microsoft.com/office/powerpoint/2010/main" val="1441236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To solve this, I inverted the images and changed the black</a:t>
            </a:r>
            <a:r>
              <a:rPr lang="en-US" baseline="0" dirty="0" smtClean="0"/>
              <a:t> and white dividing </a:t>
            </a:r>
            <a:r>
              <a:rPr lang="en-US" dirty="0" smtClean="0"/>
              <a:t> threshold to be between the background color and the lighter text colors,</a:t>
            </a:r>
            <a:r>
              <a:rPr lang="en-US" baseline="0" dirty="0" smtClean="0"/>
              <a:t> and was able to record a much larger percentage of the text.</a:t>
            </a:r>
            <a:endParaRPr lang="en-US" dirty="0" smtClean="0"/>
          </a:p>
        </p:txBody>
      </p:sp>
      <p:sp>
        <p:nvSpPr>
          <p:cNvPr id="4" name="Slide Number Placeholder 3"/>
          <p:cNvSpPr>
            <a:spLocks noGrp="1"/>
          </p:cNvSpPr>
          <p:nvPr>
            <p:ph type="sldNum" sz="quarter" idx="10"/>
          </p:nvPr>
        </p:nvSpPr>
        <p:spPr/>
        <p:txBody>
          <a:bodyPr/>
          <a:lstStyle/>
          <a:p>
            <a:fld id="{EF6F6C3F-A87B-0044-BA74-B8CAD4C645AF}" type="slidenum">
              <a:rPr lang="en-US" smtClean="0"/>
              <a:t>7</a:t>
            </a:fld>
            <a:endParaRPr lang="en-US"/>
          </a:p>
        </p:txBody>
      </p:sp>
    </p:spTree>
    <p:extLst>
      <p:ext uri="{BB962C8B-B14F-4D97-AF65-F5344CB8AC3E}">
        <p14:creationId xmlns:p14="http://schemas.microsoft.com/office/powerpoint/2010/main" val="94635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With this text,</a:t>
            </a:r>
            <a:r>
              <a:rPr lang="en-US" baseline="0" dirty="0" smtClean="0"/>
              <a:t> </a:t>
            </a:r>
            <a:r>
              <a:rPr lang="en-US" dirty="0" smtClean="0"/>
              <a:t>I was able</a:t>
            </a:r>
            <a:r>
              <a:rPr lang="en-US" baseline="0" dirty="0" smtClean="0"/>
              <a:t> to</a:t>
            </a:r>
            <a:r>
              <a:rPr lang="en-US" dirty="0" smtClean="0"/>
              <a:t> perform natural language processing. Using NMF to</a:t>
            </a:r>
            <a:r>
              <a:rPr lang="en-US" baseline="0" dirty="0" smtClean="0"/>
              <a:t> do</a:t>
            </a:r>
            <a:r>
              <a:rPr lang="en-US" dirty="0" smtClean="0"/>
              <a:t> topic modeling, I saw these 6 topics over time.</a:t>
            </a:r>
            <a:r>
              <a:rPr lang="en-US" baseline="0" dirty="0" smtClean="0"/>
              <a:t> </a:t>
            </a:r>
            <a:r>
              <a:rPr lang="en-US" dirty="0" smtClean="0"/>
              <a:t>Based on my perception of Cosmo during my lifetime, </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8</a:t>
            </a:fld>
            <a:endParaRPr lang="en-US"/>
          </a:p>
        </p:txBody>
      </p:sp>
    </p:spTree>
    <p:extLst>
      <p:ext uri="{BB962C8B-B14F-4D97-AF65-F5344CB8AC3E}">
        <p14:creationId xmlns:p14="http://schemas.microsoft.com/office/powerpoint/2010/main" val="3835309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was surprised to see that two out of six of the</a:t>
            </a:r>
            <a:r>
              <a:rPr lang="en-US" baseline="0" dirty="0" smtClean="0"/>
              <a:t> </a:t>
            </a:r>
            <a:r>
              <a:rPr lang="en-US" dirty="0" smtClean="0"/>
              <a:t>identified categories were associated with literature</a:t>
            </a:r>
            <a:endParaRPr lang="en-US" dirty="0"/>
          </a:p>
        </p:txBody>
      </p:sp>
      <p:sp>
        <p:nvSpPr>
          <p:cNvPr id="4" name="Slide Number Placeholder 3"/>
          <p:cNvSpPr>
            <a:spLocks noGrp="1"/>
          </p:cNvSpPr>
          <p:nvPr>
            <p:ph type="sldNum" sz="quarter" idx="10"/>
          </p:nvPr>
        </p:nvSpPr>
        <p:spPr/>
        <p:txBody>
          <a:bodyPr/>
          <a:lstStyle/>
          <a:p>
            <a:fld id="{EF6F6C3F-A87B-0044-BA74-B8CAD4C645AF}" type="slidenum">
              <a:rPr lang="en-US" smtClean="0"/>
              <a:t>9</a:t>
            </a:fld>
            <a:endParaRPr lang="en-US"/>
          </a:p>
        </p:txBody>
      </p:sp>
    </p:spTree>
    <p:extLst>
      <p:ext uri="{BB962C8B-B14F-4D97-AF65-F5344CB8AC3E}">
        <p14:creationId xmlns:p14="http://schemas.microsoft.com/office/powerpoint/2010/main" val="3835309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C17734AD-B993-9E4C-9F35-F5B0A6FEC7FC}"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E06EF-E11B-5449-BD0C-797C7761A37E}" type="slidenum">
              <a:rPr lang="en-US" smtClean="0"/>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7734AD-B993-9E4C-9F35-F5B0A6FEC7FC}"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E06EF-E11B-5449-BD0C-797C7761A37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7734AD-B993-9E4C-9F35-F5B0A6FEC7FC}"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E06EF-E11B-5449-BD0C-797C7761A37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C17734AD-B993-9E4C-9F35-F5B0A6FEC7FC}"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E06EF-E11B-5449-BD0C-797C7761A37E}" type="slidenum">
              <a:rPr lang="en-US" smtClean="0"/>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7734AD-B993-9E4C-9F35-F5B0A6FEC7FC}" type="datetimeFigureOut">
              <a:rPr lang="en-US" smtClean="0"/>
              <a:t>3/27/19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2CE06EF-E11B-5449-BD0C-797C7761A37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C17734AD-B993-9E4C-9F35-F5B0A6FEC7FC}"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CE06EF-E11B-5449-BD0C-797C7761A37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C17734AD-B993-9E4C-9F35-F5B0A6FEC7FC}" type="datetimeFigureOut">
              <a:rPr lang="en-US" smtClean="0"/>
              <a:t>3/27/19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2CE06EF-E11B-5449-BD0C-797C7761A37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7734AD-B993-9E4C-9F35-F5B0A6FEC7FC}" type="datetimeFigureOut">
              <a:rPr lang="en-US" smtClean="0"/>
              <a:t>3/27/19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2CE06EF-E11B-5449-BD0C-797C7761A37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7734AD-B993-9E4C-9F35-F5B0A6FEC7FC}" type="datetimeFigureOut">
              <a:rPr lang="en-US" smtClean="0"/>
              <a:t>3/27/19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2CE06EF-E11B-5449-BD0C-797C7761A37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7734AD-B993-9E4C-9F35-F5B0A6FEC7FC}"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CE06EF-E11B-5449-BD0C-797C7761A37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7734AD-B993-9E4C-9F35-F5B0A6FEC7FC}" type="datetimeFigureOut">
              <a:rPr lang="en-US" smtClean="0"/>
              <a:t>3/27/19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2CE06EF-E11B-5449-BD0C-797C7761A37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C17734AD-B993-9E4C-9F35-F5B0A6FEC7FC}" type="datetimeFigureOut">
              <a:rPr lang="en-US" smtClean="0"/>
              <a:t>3/27/19</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D2CE06EF-E11B-5449-BD0C-797C7761A37E}"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jpe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jpg"/><Relationship Id="rId8" Type="http://schemas.openxmlformats.org/officeDocument/2006/relationships/image" Target="../media/image33.jpg"/><Relationship Id="rId9" Type="http://schemas.openxmlformats.org/officeDocument/2006/relationships/image" Target="../media/image34.png"/><Relationship Id="rId10"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051794" y="6371291"/>
            <a:ext cx="990600" cy="365125"/>
          </a:xfrm>
        </p:spPr>
        <p:txBody>
          <a:bodyPr/>
          <a:lstStyle/>
          <a:p>
            <a:fld id="{38237106-F2ED-405E-BC33-CC3CF426205F}" type="slidenum">
              <a:rPr lang="en-US" sz="2800" smtClean="0"/>
              <a:pPr/>
              <a:t>1</a:t>
            </a:fld>
            <a:endParaRPr lang="en-US" sz="2800"/>
          </a:p>
        </p:txBody>
      </p:sp>
      <p:sp>
        <p:nvSpPr>
          <p:cNvPr id="3" name="Title 2"/>
          <p:cNvSpPr>
            <a:spLocks noGrp="1"/>
          </p:cNvSpPr>
          <p:nvPr>
            <p:ph type="ctrTitle"/>
          </p:nvPr>
        </p:nvSpPr>
        <p:spPr>
          <a:xfrm>
            <a:off x="634484" y="2564091"/>
            <a:ext cx="7772400" cy="2227371"/>
          </a:xfrm>
        </p:spPr>
        <p:txBody>
          <a:bodyPr>
            <a:normAutofit/>
          </a:bodyPr>
          <a:lstStyle/>
          <a:p>
            <a:r>
              <a:rPr lang="en-US" cap="none" dirty="0" smtClean="0">
                <a:latin typeface="Arial"/>
                <a:cs typeface="Arial"/>
              </a:rPr>
              <a:t>A Data-Driven Historical Analysis</a:t>
            </a:r>
            <a:br>
              <a:rPr lang="en-US" cap="none" dirty="0" smtClean="0">
                <a:latin typeface="Arial"/>
                <a:cs typeface="Arial"/>
              </a:rPr>
            </a:br>
            <a:r>
              <a:rPr lang="en-US" cap="none" dirty="0">
                <a:latin typeface="Arial"/>
                <a:cs typeface="Arial"/>
              </a:rPr>
              <a:t/>
            </a:r>
            <a:br>
              <a:rPr lang="en-US" cap="none" dirty="0">
                <a:latin typeface="Arial"/>
                <a:cs typeface="Arial"/>
              </a:rPr>
            </a:br>
            <a:r>
              <a:rPr lang="en-US" sz="1800" cap="none" dirty="0" smtClean="0">
                <a:latin typeface="Arial"/>
                <a:cs typeface="Arial"/>
              </a:rPr>
              <a:t>Nora May</a:t>
            </a:r>
            <a:br>
              <a:rPr lang="en-US" sz="1800" cap="none" dirty="0" smtClean="0">
                <a:latin typeface="Arial"/>
                <a:cs typeface="Arial"/>
              </a:rPr>
            </a:br>
            <a:r>
              <a:rPr lang="en-US" sz="1800" cap="none" dirty="0" smtClean="0">
                <a:latin typeface="Arial"/>
                <a:cs typeface="Arial"/>
              </a:rPr>
              <a:t>March 28, 2019</a:t>
            </a:r>
            <a:br>
              <a:rPr lang="en-US" sz="1800" cap="none" dirty="0" smtClean="0">
                <a:latin typeface="Arial"/>
                <a:cs typeface="Arial"/>
              </a:rPr>
            </a:br>
            <a:r>
              <a:rPr lang="en-US" sz="1800" cap="none" dirty="0" smtClean="0">
                <a:latin typeface="Arial"/>
                <a:cs typeface="Arial"/>
              </a:rPr>
              <a:t>Metis Career Day</a:t>
            </a:r>
            <a:endParaRPr lang="en-US" sz="1800" cap="none" dirty="0">
              <a:latin typeface="Arial"/>
              <a:cs typeface="Arial"/>
            </a:endParaRPr>
          </a:p>
        </p:txBody>
      </p:sp>
      <p:pic>
        <p:nvPicPr>
          <p:cNvPr id="4" name="Picture 3" descr="Cosmopolitan_logo_wordmark_logotyp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68618"/>
            <a:ext cx="9144000" cy="1847088"/>
          </a:xfrm>
          <a:prstGeom prst="rect">
            <a:avLst/>
          </a:prstGeom>
        </p:spPr>
      </p:pic>
      <p:pic>
        <p:nvPicPr>
          <p:cNvPr id="5" name="Picture 4" descr="metis.png"/>
          <p:cNvPicPr>
            <a:picLocks noChangeAspect="1"/>
          </p:cNvPicPr>
          <p:nvPr/>
        </p:nvPicPr>
        <p:blipFill rotWithShape="1">
          <a:blip r:embed="rId4">
            <a:lum bright="70000" contrast="-70000"/>
            <a:alphaModFix/>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rcRect r="51709"/>
          <a:stretch/>
        </p:blipFill>
        <p:spPr>
          <a:xfrm>
            <a:off x="4181753" y="5228321"/>
            <a:ext cx="898602" cy="913435"/>
          </a:xfrm>
          <a:prstGeom prst="rect">
            <a:avLst/>
          </a:prstGeom>
        </p:spPr>
      </p:pic>
    </p:spTree>
    <p:extLst>
      <p:ext uri="{BB962C8B-B14F-4D97-AF65-F5344CB8AC3E}">
        <p14:creationId xmlns:p14="http://schemas.microsoft.com/office/powerpoint/2010/main" val="183292314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7543800" y="6469494"/>
            <a:ext cx="1600200" cy="365125"/>
          </a:xfrm>
        </p:spPr>
        <p:txBody>
          <a:bodyPr/>
          <a:lstStyle/>
          <a:p>
            <a:fld id="{38237106-F2ED-405E-BC33-CC3CF426205F}" type="slidenum">
              <a:rPr lang="en-US" sz="2400" smtClean="0"/>
              <a:pPr/>
              <a:t>10</a:t>
            </a:fld>
            <a:endParaRPr lang="en-US" sz="2400"/>
          </a:p>
        </p:txBody>
      </p:sp>
      <p:pic>
        <p:nvPicPr>
          <p:cNvPr id="5" name="Picture 4" descr="image1.jpg"/>
          <p:cNvPicPr>
            <a:picLocks noChangeAspect="1"/>
          </p:cNvPicPr>
          <p:nvPr/>
        </p:nvPicPr>
        <p:blipFill rotWithShape="1">
          <a:blip r:embed="rId3" cstate="print">
            <a:extLst>
              <a:ext uri="{28A0092B-C50C-407E-A947-70E740481C1C}">
                <a14:useLocalDpi xmlns:a14="http://schemas.microsoft.com/office/drawing/2010/main" val="0"/>
              </a:ext>
            </a:extLst>
          </a:blip>
          <a:srcRect l="26905" b="20261"/>
          <a:stretch/>
        </p:blipFill>
        <p:spPr>
          <a:xfrm>
            <a:off x="3355021" y="-2362116"/>
            <a:ext cx="5702825" cy="8806114"/>
          </a:xfrm>
          <a:prstGeom prst="rect">
            <a:avLst/>
          </a:prstGeom>
        </p:spPr>
      </p:pic>
      <p:pic>
        <p:nvPicPr>
          <p:cNvPr id="26" name="Picture 25" descr="0d1f9cbe91de9aefac8c020af763a596--cosmopolitan-magazine-vintage-magazin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40159"/>
            <a:ext cx="5690994" cy="7809653"/>
          </a:xfrm>
          <a:prstGeom prst="rect">
            <a:avLst/>
          </a:prstGeom>
        </p:spPr>
      </p:pic>
      <p:sp>
        <p:nvSpPr>
          <p:cNvPr id="9" name="Rectangle 8"/>
          <p:cNvSpPr/>
          <p:nvPr/>
        </p:nvSpPr>
        <p:spPr>
          <a:xfrm>
            <a:off x="5988870" y="5095970"/>
            <a:ext cx="3068976" cy="1288551"/>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181436" y="5802226"/>
            <a:ext cx="5509558" cy="669888"/>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725794" y="6472114"/>
            <a:ext cx="2553007" cy="369332"/>
          </a:xfrm>
          <a:prstGeom prst="rect">
            <a:avLst/>
          </a:prstGeom>
          <a:noFill/>
        </p:spPr>
        <p:txBody>
          <a:bodyPr wrap="square" rtlCol="0">
            <a:spAutoFit/>
          </a:bodyPr>
          <a:lstStyle/>
          <a:p>
            <a:r>
              <a:rPr lang="en-US" dirty="0" smtClean="0"/>
              <a:t>1980</a:t>
            </a:r>
          </a:p>
        </p:txBody>
      </p:sp>
      <p:sp>
        <p:nvSpPr>
          <p:cNvPr id="28" name="TextBox 27"/>
          <p:cNvSpPr txBox="1"/>
          <p:nvPr/>
        </p:nvSpPr>
        <p:spPr>
          <a:xfrm>
            <a:off x="0" y="6472114"/>
            <a:ext cx="2553007" cy="369332"/>
          </a:xfrm>
          <a:prstGeom prst="rect">
            <a:avLst/>
          </a:prstGeom>
          <a:noFill/>
        </p:spPr>
        <p:txBody>
          <a:bodyPr wrap="square" rtlCol="0">
            <a:spAutoFit/>
          </a:bodyPr>
          <a:lstStyle/>
          <a:p>
            <a:r>
              <a:rPr lang="en-US" dirty="0" smtClean="0"/>
              <a:t>1940</a:t>
            </a:r>
          </a:p>
        </p:txBody>
      </p:sp>
    </p:spTree>
    <p:extLst>
      <p:ext uri="{BB962C8B-B14F-4D97-AF65-F5344CB8AC3E}">
        <p14:creationId xmlns:p14="http://schemas.microsoft.com/office/powerpoint/2010/main" val="226255282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1734" y="-282198"/>
            <a:ext cx="8607303"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smtClean="0">
                <a:solidFill>
                  <a:srgbClr val="FC008B"/>
                </a:solidFill>
              </a:rPr>
              <a:t>NLP: Topic Modeling</a:t>
            </a:r>
            <a:endParaRPr lang="en-US" sz="3600" b="1" dirty="0">
              <a:solidFill>
                <a:srgbClr val="FC008B"/>
              </a:solidFill>
            </a:endParaRPr>
          </a:p>
        </p:txBody>
      </p:sp>
      <p:sp>
        <p:nvSpPr>
          <p:cNvPr id="10" name="Slide Number Placeholder 9"/>
          <p:cNvSpPr>
            <a:spLocks noGrp="1"/>
          </p:cNvSpPr>
          <p:nvPr>
            <p:ph type="sldNum" sz="quarter" idx="12"/>
          </p:nvPr>
        </p:nvSpPr>
        <p:spPr>
          <a:xfrm>
            <a:off x="8082513" y="6426977"/>
            <a:ext cx="990600" cy="365125"/>
          </a:xfrm>
        </p:spPr>
        <p:txBody>
          <a:bodyPr/>
          <a:lstStyle/>
          <a:p>
            <a:fld id="{38237106-F2ED-405E-BC33-CC3CF426205F}" type="slidenum">
              <a:rPr lang="en-US" sz="2400" smtClean="0">
                <a:solidFill>
                  <a:srgbClr val="000000"/>
                </a:solidFill>
              </a:rPr>
              <a:pPr/>
              <a:t>11</a:t>
            </a:fld>
            <a:endParaRPr lang="en-US" sz="2400" dirty="0">
              <a:solidFill>
                <a:srgbClr val="000000"/>
              </a:solidFill>
            </a:endParaRPr>
          </a:p>
        </p:txBody>
      </p:sp>
      <p:sp>
        <p:nvSpPr>
          <p:cNvPr id="7" name="Content Placeholder 2"/>
          <p:cNvSpPr>
            <a:spLocks noGrp="1"/>
          </p:cNvSpPr>
          <p:nvPr>
            <p:ph sz="quarter" idx="13"/>
          </p:nvPr>
        </p:nvSpPr>
        <p:spPr>
          <a:xfrm>
            <a:off x="609600" y="931353"/>
            <a:ext cx="7924800" cy="4114800"/>
          </a:xfrm>
          <a:prstGeom prst="rect">
            <a:avLst/>
          </a:prstGeom>
        </p:spPr>
        <p:txBody>
          <a:bodyPr/>
          <a:lstStyle/>
          <a:p>
            <a:pPr marL="0" indent="0">
              <a:buNone/>
            </a:pPr>
            <a:r>
              <a:rPr lang="en-US" sz="2000" dirty="0" smtClean="0">
                <a:solidFill>
                  <a:schemeClr val="bg1"/>
                </a:solidFill>
              </a:rPr>
              <a:t>Count </a:t>
            </a:r>
            <a:r>
              <a:rPr lang="en-US" sz="2000" dirty="0" err="1" smtClean="0">
                <a:solidFill>
                  <a:schemeClr val="bg1"/>
                </a:solidFill>
              </a:rPr>
              <a:t>Vectorizer</a:t>
            </a:r>
            <a:r>
              <a:rPr lang="en-US" sz="2000" dirty="0">
                <a:solidFill>
                  <a:schemeClr val="bg1"/>
                </a:solidFill>
              </a:rPr>
              <a:t> </a:t>
            </a:r>
            <a:r>
              <a:rPr lang="en-US" sz="2000" dirty="0" smtClean="0">
                <a:solidFill>
                  <a:schemeClr val="bg1"/>
                </a:solidFill>
              </a:rPr>
              <a:t>and NMF: </a:t>
            </a:r>
            <a:r>
              <a:rPr lang="en-US" sz="2000" b="1" dirty="0" smtClean="0">
                <a:solidFill>
                  <a:schemeClr val="bg1"/>
                </a:solidFill>
              </a:rPr>
              <a:t>1950-2018</a:t>
            </a:r>
          </a:p>
          <a:p>
            <a:pPr marL="0" indent="0">
              <a:buNone/>
            </a:pPr>
            <a:endParaRPr lang="en-US" sz="2000" dirty="0" smtClean="0">
              <a:solidFill>
                <a:schemeClr val="bg1"/>
              </a:solidFill>
            </a:endParaRPr>
          </a:p>
          <a:p>
            <a:pPr marL="0" indent="0">
              <a:buNone/>
            </a:pPr>
            <a:endParaRPr lang="en-US" sz="2000" dirty="0">
              <a:solidFill>
                <a:schemeClr val="bg1"/>
              </a:solidFill>
            </a:endParaRPr>
          </a:p>
        </p:txBody>
      </p:sp>
      <p:pic>
        <p:nvPicPr>
          <p:cNvPr id="12" name="Picture 11"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3066"/>
            <a:ext cx="9161149" cy="4724536"/>
          </a:xfrm>
          <a:prstGeom prst="rect">
            <a:avLst/>
          </a:prstGeom>
        </p:spPr>
      </p:pic>
    </p:spTree>
    <p:extLst>
      <p:ext uri="{BB962C8B-B14F-4D97-AF65-F5344CB8AC3E}">
        <p14:creationId xmlns:p14="http://schemas.microsoft.com/office/powerpoint/2010/main" val="29596994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1734" y="-282198"/>
            <a:ext cx="8607303"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smtClean="0">
                <a:solidFill>
                  <a:srgbClr val="FC008B"/>
                </a:solidFill>
              </a:rPr>
              <a:t>NLP: Topic Modeling</a:t>
            </a:r>
            <a:endParaRPr lang="en-US" sz="3600" b="1" dirty="0">
              <a:solidFill>
                <a:srgbClr val="FC008B"/>
              </a:solidFill>
            </a:endParaRPr>
          </a:p>
        </p:txBody>
      </p:sp>
      <p:sp>
        <p:nvSpPr>
          <p:cNvPr id="10" name="Slide Number Placeholder 9"/>
          <p:cNvSpPr>
            <a:spLocks noGrp="1"/>
          </p:cNvSpPr>
          <p:nvPr>
            <p:ph type="sldNum" sz="quarter" idx="12"/>
          </p:nvPr>
        </p:nvSpPr>
        <p:spPr>
          <a:xfrm>
            <a:off x="8082513" y="6426977"/>
            <a:ext cx="990600" cy="365125"/>
          </a:xfrm>
        </p:spPr>
        <p:txBody>
          <a:bodyPr/>
          <a:lstStyle/>
          <a:p>
            <a:fld id="{38237106-F2ED-405E-BC33-CC3CF426205F}" type="slidenum">
              <a:rPr lang="en-US" sz="2400" smtClean="0">
                <a:solidFill>
                  <a:srgbClr val="000000"/>
                </a:solidFill>
              </a:rPr>
              <a:pPr/>
              <a:t>12</a:t>
            </a:fld>
            <a:endParaRPr lang="en-US" sz="2400" dirty="0">
              <a:solidFill>
                <a:srgbClr val="000000"/>
              </a:solidFill>
            </a:endParaRPr>
          </a:p>
        </p:txBody>
      </p:sp>
      <p:sp>
        <p:nvSpPr>
          <p:cNvPr id="7" name="Content Placeholder 2"/>
          <p:cNvSpPr>
            <a:spLocks noGrp="1"/>
          </p:cNvSpPr>
          <p:nvPr>
            <p:ph sz="quarter" idx="13"/>
          </p:nvPr>
        </p:nvSpPr>
        <p:spPr>
          <a:xfrm>
            <a:off x="609600" y="931353"/>
            <a:ext cx="7924800" cy="4114800"/>
          </a:xfrm>
          <a:prstGeom prst="rect">
            <a:avLst/>
          </a:prstGeom>
        </p:spPr>
        <p:txBody>
          <a:bodyPr/>
          <a:lstStyle/>
          <a:p>
            <a:pPr marL="0" indent="0">
              <a:buNone/>
            </a:pPr>
            <a:r>
              <a:rPr lang="en-US" sz="2000" dirty="0" smtClean="0">
                <a:solidFill>
                  <a:schemeClr val="bg1"/>
                </a:solidFill>
              </a:rPr>
              <a:t>Count </a:t>
            </a:r>
            <a:r>
              <a:rPr lang="en-US" sz="2000" dirty="0" err="1" smtClean="0">
                <a:solidFill>
                  <a:schemeClr val="bg1"/>
                </a:solidFill>
              </a:rPr>
              <a:t>Vectorizer</a:t>
            </a:r>
            <a:r>
              <a:rPr lang="en-US" sz="2000" dirty="0">
                <a:solidFill>
                  <a:schemeClr val="bg1"/>
                </a:solidFill>
              </a:rPr>
              <a:t> </a:t>
            </a:r>
            <a:r>
              <a:rPr lang="en-US" sz="2000" dirty="0" smtClean="0">
                <a:solidFill>
                  <a:schemeClr val="bg1"/>
                </a:solidFill>
              </a:rPr>
              <a:t>and NMF: </a:t>
            </a:r>
            <a:r>
              <a:rPr lang="en-US" sz="2000" b="1" dirty="0" smtClean="0">
                <a:solidFill>
                  <a:schemeClr val="bg1"/>
                </a:solidFill>
              </a:rPr>
              <a:t>1950-2018</a:t>
            </a:r>
          </a:p>
          <a:p>
            <a:pPr marL="0" indent="0">
              <a:buNone/>
            </a:pPr>
            <a:endParaRPr lang="en-US" sz="2000" dirty="0" smtClean="0">
              <a:solidFill>
                <a:schemeClr val="bg1"/>
              </a:solidFill>
            </a:endParaRPr>
          </a:p>
          <a:p>
            <a:pPr marL="0" indent="0">
              <a:buNone/>
            </a:pPr>
            <a:endParaRPr lang="en-US" sz="2000" dirty="0">
              <a:solidFill>
                <a:schemeClr val="bg1"/>
              </a:solidFill>
            </a:endParaRPr>
          </a:p>
        </p:txBody>
      </p:sp>
      <p:pic>
        <p:nvPicPr>
          <p:cNvPr id="12" name="Picture 11"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3066"/>
            <a:ext cx="9161149" cy="4724536"/>
          </a:xfrm>
          <a:prstGeom prst="rect">
            <a:avLst/>
          </a:prstGeom>
        </p:spPr>
      </p:pic>
      <p:cxnSp>
        <p:nvCxnSpPr>
          <p:cNvPr id="8" name="Straight Connector 7"/>
          <p:cNvCxnSpPr/>
          <p:nvPr/>
        </p:nvCxnSpPr>
        <p:spPr>
          <a:xfrm flipV="1">
            <a:off x="2170249" y="1473795"/>
            <a:ext cx="0" cy="494609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251595" y="1445107"/>
            <a:ext cx="0" cy="494609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6791391" y="1445107"/>
            <a:ext cx="0" cy="494609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7105853" y="1445107"/>
            <a:ext cx="0" cy="494609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15" idx="1"/>
          </p:cNvCxnSpPr>
          <p:nvPr/>
        </p:nvCxnSpPr>
        <p:spPr>
          <a:xfrm>
            <a:off x="7811715" y="2728793"/>
            <a:ext cx="230193" cy="2708"/>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041908" y="2577612"/>
            <a:ext cx="990600" cy="307777"/>
          </a:xfrm>
          <a:prstGeom prst="rect">
            <a:avLst/>
          </a:prstGeom>
          <a:noFill/>
        </p:spPr>
        <p:txBody>
          <a:bodyPr wrap="square" rtlCol="0">
            <a:spAutoFit/>
          </a:bodyPr>
          <a:lstStyle/>
          <a:p>
            <a:r>
              <a:rPr lang="en-US" sz="1400" dirty="0" smtClean="0">
                <a:solidFill>
                  <a:schemeClr val="bg1"/>
                </a:solidFill>
              </a:rPr>
              <a:t>EIC Change</a:t>
            </a:r>
            <a:endParaRPr lang="en-US" sz="1400" dirty="0">
              <a:solidFill>
                <a:schemeClr val="bg1"/>
              </a:solidFill>
            </a:endParaRPr>
          </a:p>
        </p:txBody>
      </p:sp>
    </p:spTree>
    <p:extLst>
      <p:ext uri="{BB962C8B-B14F-4D97-AF65-F5344CB8AC3E}">
        <p14:creationId xmlns:p14="http://schemas.microsoft.com/office/powerpoint/2010/main" val="97525892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1734" y="-282198"/>
            <a:ext cx="8607303"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smtClean="0">
                <a:solidFill>
                  <a:srgbClr val="FC008B"/>
                </a:solidFill>
              </a:rPr>
              <a:t>NLP: Topic Modeling</a:t>
            </a:r>
            <a:endParaRPr lang="en-US" sz="3600" b="1" dirty="0">
              <a:solidFill>
                <a:srgbClr val="FC008B"/>
              </a:solidFill>
            </a:endParaRPr>
          </a:p>
        </p:txBody>
      </p:sp>
      <p:sp>
        <p:nvSpPr>
          <p:cNvPr id="10" name="Slide Number Placeholder 9"/>
          <p:cNvSpPr>
            <a:spLocks noGrp="1"/>
          </p:cNvSpPr>
          <p:nvPr>
            <p:ph type="sldNum" sz="quarter" idx="12"/>
          </p:nvPr>
        </p:nvSpPr>
        <p:spPr>
          <a:xfrm>
            <a:off x="8082513" y="6426977"/>
            <a:ext cx="990600" cy="365125"/>
          </a:xfrm>
        </p:spPr>
        <p:txBody>
          <a:bodyPr/>
          <a:lstStyle/>
          <a:p>
            <a:fld id="{38237106-F2ED-405E-BC33-CC3CF426205F}" type="slidenum">
              <a:rPr lang="en-US" sz="2400" smtClean="0">
                <a:solidFill>
                  <a:srgbClr val="000000"/>
                </a:solidFill>
              </a:rPr>
              <a:pPr/>
              <a:t>13</a:t>
            </a:fld>
            <a:endParaRPr lang="en-US" sz="2400" dirty="0">
              <a:solidFill>
                <a:srgbClr val="000000"/>
              </a:solidFill>
            </a:endParaRPr>
          </a:p>
        </p:txBody>
      </p:sp>
      <p:sp>
        <p:nvSpPr>
          <p:cNvPr id="7" name="Content Placeholder 2"/>
          <p:cNvSpPr>
            <a:spLocks noGrp="1"/>
          </p:cNvSpPr>
          <p:nvPr>
            <p:ph sz="quarter" idx="13"/>
          </p:nvPr>
        </p:nvSpPr>
        <p:spPr>
          <a:xfrm>
            <a:off x="609600" y="931353"/>
            <a:ext cx="7924800" cy="4114800"/>
          </a:xfrm>
          <a:prstGeom prst="rect">
            <a:avLst/>
          </a:prstGeom>
        </p:spPr>
        <p:txBody>
          <a:bodyPr/>
          <a:lstStyle/>
          <a:p>
            <a:pPr marL="0" indent="0">
              <a:buNone/>
            </a:pPr>
            <a:r>
              <a:rPr lang="en-US" sz="2000" dirty="0" smtClean="0">
                <a:solidFill>
                  <a:schemeClr val="bg1"/>
                </a:solidFill>
              </a:rPr>
              <a:t>Count </a:t>
            </a:r>
            <a:r>
              <a:rPr lang="en-US" sz="2000" dirty="0" err="1" smtClean="0">
                <a:solidFill>
                  <a:schemeClr val="bg1"/>
                </a:solidFill>
              </a:rPr>
              <a:t>Vectorizer</a:t>
            </a:r>
            <a:r>
              <a:rPr lang="en-US" sz="2000" dirty="0">
                <a:solidFill>
                  <a:schemeClr val="bg1"/>
                </a:solidFill>
              </a:rPr>
              <a:t> </a:t>
            </a:r>
            <a:r>
              <a:rPr lang="en-US" sz="2000" dirty="0" smtClean="0">
                <a:solidFill>
                  <a:schemeClr val="bg1"/>
                </a:solidFill>
              </a:rPr>
              <a:t>and NMF: </a:t>
            </a:r>
            <a:r>
              <a:rPr lang="en-US" sz="2000" b="1" dirty="0" smtClean="0">
                <a:solidFill>
                  <a:schemeClr val="bg1"/>
                </a:solidFill>
              </a:rPr>
              <a:t>1950-2018</a:t>
            </a:r>
          </a:p>
          <a:p>
            <a:pPr marL="0" indent="0">
              <a:buNone/>
            </a:pPr>
            <a:endParaRPr lang="en-US" sz="2000" dirty="0" smtClean="0">
              <a:solidFill>
                <a:schemeClr val="bg1"/>
              </a:solidFill>
            </a:endParaRPr>
          </a:p>
          <a:p>
            <a:pPr marL="0" indent="0">
              <a:buNone/>
            </a:pPr>
            <a:endParaRPr lang="en-US" sz="2000" dirty="0">
              <a:solidFill>
                <a:schemeClr val="bg1"/>
              </a:solidFill>
            </a:endParaRPr>
          </a:p>
        </p:txBody>
      </p:sp>
      <p:pic>
        <p:nvPicPr>
          <p:cNvPr id="12" name="Picture 11"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03066"/>
            <a:ext cx="9161149" cy="4724536"/>
          </a:xfrm>
          <a:prstGeom prst="rect">
            <a:avLst/>
          </a:prstGeom>
        </p:spPr>
      </p:pic>
      <p:cxnSp>
        <p:nvCxnSpPr>
          <p:cNvPr id="8" name="Straight Connector 7"/>
          <p:cNvCxnSpPr/>
          <p:nvPr/>
        </p:nvCxnSpPr>
        <p:spPr>
          <a:xfrm flipV="1">
            <a:off x="2170249" y="1473795"/>
            <a:ext cx="0" cy="494609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251595" y="1445107"/>
            <a:ext cx="0" cy="494609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6791391" y="1445107"/>
            <a:ext cx="0" cy="494609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7105853" y="1445107"/>
            <a:ext cx="0" cy="494609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15" idx="1"/>
          </p:cNvCxnSpPr>
          <p:nvPr/>
        </p:nvCxnSpPr>
        <p:spPr>
          <a:xfrm>
            <a:off x="7811715" y="2728793"/>
            <a:ext cx="230193" cy="2708"/>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041908" y="2577612"/>
            <a:ext cx="990600" cy="307777"/>
          </a:xfrm>
          <a:prstGeom prst="rect">
            <a:avLst/>
          </a:prstGeom>
          <a:noFill/>
        </p:spPr>
        <p:txBody>
          <a:bodyPr wrap="square" rtlCol="0">
            <a:spAutoFit/>
          </a:bodyPr>
          <a:lstStyle/>
          <a:p>
            <a:r>
              <a:rPr lang="en-US" sz="1400" dirty="0" smtClean="0">
                <a:solidFill>
                  <a:schemeClr val="bg1"/>
                </a:solidFill>
              </a:rPr>
              <a:t>EIC Change</a:t>
            </a:r>
            <a:endParaRPr lang="en-US" sz="1400" dirty="0">
              <a:solidFill>
                <a:schemeClr val="bg1"/>
              </a:solidFill>
            </a:endParaRPr>
          </a:p>
        </p:txBody>
      </p:sp>
      <p:sp>
        <p:nvSpPr>
          <p:cNvPr id="2" name="Rectangle 1"/>
          <p:cNvSpPr/>
          <p:nvPr/>
        </p:nvSpPr>
        <p:spPr>
          <a:xfrm>
            <a:off x="4566329" y="2592732"/>
            <a:ext cx="3245386" cy="3295769"/>
          </a:xfrm>
          <a:prstGeom prst="rect">
            <a:avLst/>
          </a:prstGeom>
          <a:noFill/>
          <a:ln w="28575" cmpd="sng">
            <a:solidFill>
              <a:srgbClr val="A400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35634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44256" y="5200188"/>
            <a:ext cx="7942102" cy="11287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Content Placeholder 2"/>
          <p:cNvSpPr txBox="1">
            <a:spLocks/>
          </p:cNvSpPr>
          <p:nvPr/>
        </p:nvSpPr>
        <p:spPr>
          <a:xfrm>
            <a:off x="223318" y="1036727"/>
            <a:ext cx="8782833" cy="5756529"/>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000" b="1" dirty="0" smtClean="0">
                <a:solidFill>
                  <a:srgbClr val="FD98D8"/>
                </a:solidFill>
              </a:rPr>
              <a:t>Sex: </a:t>
            </a:r>
            <a:r>
              <a:rPr lang="en-US" sz="2000" dirty="0" smtClean="0">
                <a:solidFill>
                  <a:srgbClr val="FFFFFF"/>
                </a:solidFill>
              </a:rPr>
              <a:t>hot </a:t>
            </a:r>
            <a:r>
              <a:rPr lang="en-US" sz="2000" dirty="0">
                <a:solidFill>
                  <a:srgbClr val="FFFFFF"/>
                </a:solidFill>
              </a:rPr>
              <a:t>bed sexy guys never things moves </a:t>
            </a:r>
            <a:r>
              <a:rPr lang="en-US" sz="2000" dirty="0" smtClean="0">
                <a:solidFill>
                  <a:srgbClr val="FFFFFF"/>
                </a:solidFill>
              </a:rPr>
              <a:t>guy really </a:t>
            </a:r>
            <a:r>
              <a:rPr lang="en-US" sz="2000" dirty="0">
                <a:solidFill>
                  <a:srgbClr val="FFFFFF"/>
                </a:solidFill>
              </a:rPr>
              <a:t>naughty </a:t>
            </a:r>
            <a:endParaRPr lang="en-US" sz="2000" dirty="0" smtClean="0">
              <a:solidFill>
                <a:srgbClr val="FFFFFF"/>
              </a:solidFill>
            </a:endParaRPr>
          </a:p>
          <a:p>
            <a:pPr marL="0" indent="0">
              <a:buNone/>
            </a:pPr>
            <a:r>
              <a:rPr lang="en-US" sz="2000" b="1" dirty="0" smtClean="0">
                <a:solidFill>
                  <a:srgbClr val="FD98D8"/>
                </a:solidFill>
              </a:rPr>
              <a:t>Astrology: </a:t>
            </a:r>
            <a:r>
              <a:rPr lang="en-US" sz="2000" dirty="0" smtClean="0">
                <a:solidFill>
                  <a:srgbClr val="FFFFFF"/>
                </a:solidFill>
              </a:rPr>
              <a:t>astrologer </a:t>
            </a:r>
            <a:r>
              <a:rPr lang="en-US" sz="2000" dirty="0">
                <a:solidFill>
                  <a:srgbClr val="FFFFFF"/>
                </a:solidFill>
              </a:rPr>
              <a:t>bedside cosmos health career guide astral bonus money </a:t>
            </a:r>
            <a:r>
              <a:rPr lang="en-US" sz="2000" dirty="0" smtClean="0">
                <a:solidFill>
                  <a:srgbClr val="FFFFFF"/>
                </a:solidFill>
              </a:rPr>
              <a:t>star</a:t>
            </a:r>
          </a:p>
          <a:p>
            <a:pPr marL="0" indent="0">
              <a:buNone/>
            </a:pPr>
            <a:r>
              <a:rPr lang="en-US" sz="2000" b="1" dirty="0" smtClean="0">
                <a:solidFill>
                  <a:srgbClr val="6E009C"/>
                </a:solidFill>
              </a:rPr>
              <a:t>Relationships: </a:t>
            </a:r>
            <a:r>
              <a:rPr lang="en-US" sz="2000" dirty="0">
                <a:solidFill>
                  <a:srgbClr val="FFFFFF"/>
                </a:solidFill>
              </a:rPr>
              <a:t>man woman girl</a:t>
            </a:r>
            <a:r>
              <a:rPr lang="en-US" sz="2000" dirty="0"/>
              <a:t> husbands</a:t>
            </a:r>
            <a:r>
              <a:rPr lang="en-US" sz="2000" dirty="0">
                <a:solidFill>
                  <a:srgbClr val="FFFFFF"/>
                </a:solidFill>
              </a:rPr>
              <a:t> tantalizing makeup married friends woman secrets marriage</a:t>
            </a:r>
          </a:p>
          <a:p>
            <a:pPr marL="0" indent="0">
              <a:buNone/>
            </a:pPr>
            <a:r>
              <a:rPr lang="en-US" sz="2000" b="1" dirty="0" smtClean="0">
                <a:solidFill>
                  <a:srgbClr val="FD98D8"/>
                </a:solidFill>
              </a:rPr>
              <a:t>Cover Girl: </a:t>
            </a:r>
            <a:r>
              <a:rPr lang="en-US" sz="2000" dirty="0" smtClean="0">
                <a:solidFill>
                  <a:srgbClr val="FFFFFF"/>
                </a:solidFill>
              </a:rPr>
              <a:t>money </a:t>
            </a:r>
            <a:r>
              <a:rPr lang="en-US" sz="2000" dirty="0">
                <a:solidFill>
                  <a:srgbClr val="FFFFFF"/>
                </a:solidFill>
              </a:rPr>
              <a:t>big </a:t>
            </a:r>
            <a:r>
              <a:rPr lang="en-US" sz="2000" dirty="0" smtClean="0">
                <a:solidFill>
                  <a:srgbClr val="FFFFFF"/>
                </a:solidFill>
              </a:rPr>
              <a:t>me </a:t>
            </a:r>
            <a:r>
              <a:rPr lang="en-US" sz="2000" dirty="0">
                <a:solidFill>
                  <a:srgbClr val="FFFFFF"/>
                </a:solidFill>
              </a:rPr>
              <a:t>work </a:t>
            </a:r>
            <a:r>
              <a:rPr lang="en-US" sz="2000" dirty="0" err="1">
                <a:solidFill>
                  <a:srgbClr val="FFFFFF"/>
                </a:solidFill>
              </a:rPr>
              <a:t>hollywood</a:t>
            </a:r>
            <a:r>
              <a:rPr lang="en-US" sz="2000" dirty="0">
                <a:solidFill>
                  <a:srgbClr val="FFFFFF"/>
                </a:solidFill>
              </a:rPr>
              <a:t> quiz hot good </a:t>
            </a:r>
            <a:r>
              <a:rPr lang="en-US" sz="2000" dirty="0" smtClean="0">
                <a:solidFill>
                  <a:srgbClr val="FFFFFF"/>
                </a:solidFill>
              </a:rPr>
              <a:t>sexy young</a:t>
            </a:r>
          </a:p>
          <a:p>
            <a:pPr marL="0" indent="0">
              <a:buNone/>
            </a:pPr>
            <a:r>
              <a:rPr lang="en-US" sz="2000" b="1" dirty="0" smtClean="0">
                <a:solidFill>
                  <a:srgbClr val="FD98D8"/>
                </a:solidFill>
              </a:rPr>
              <a:t>Secrets: </a:t>
            </a:r>
            <a:r>
              <a:rPr lang="en-US" sz="2000" dirty="0" smtClean="0">
                <a:solidFill>
                  <a:srgbClr val="FFFFFF"/>
                </a:solidFill>
              </a:rPr>
              <a:t>bad </a:t>
            </a:r>
            <a:r>
              <a:rPr lang="en-US" sz="2000" dirty="0">
                <a:solidFill>
                  <a:srgbClr val="FFFFFF"/>
                </a:solidFill>
              </a:rPr>
              <a:t>know secrets surprising couples reveal </a:t>
            </a:r>
            <a:r>
              <a:rPr lang="en-US" sz="2000" dirty="0" smtClean="0">
                <a:solidFill>
                  <a:srgbClr val="FFFFFF"/>
                </a:solidFill>
              </a:rPr>
              <a:t>boyfriend </a:t>
            </a:r>
            <a:r>
              <a:rPr lang="en-US" sz="2000" dirty="0">
                <a:solidFill>
                  <a:srgbClr val="FFFFFF"/>
                </a:solidFill>
              </a:rPr>
              <a:t>terrace readers believe </a:t>
            </a:r>
          </a:p>
          <a:p>
            <a:pPr marL="0" indent="0">
              <a:buNone/>
            </a:pPr>
            <a:r>
              <a:rPr lang="en-US" sz="2000" b="1" dirty="0" smtClean="0">
                <a:solidFill>
                  <a:schemeClr val="bg1">
                    <a:lumMod val="50000"/>
                    <a:lumOff val="50000"/>
                  </a:schemeClr>
                </a:solidFill>
              </a:rPr>
              <a:t>Miscellaneous: </a:t>
            </a:r>
            <a:r>
              <a:rPr lang="en-US" sz="2000" dirty="0">
                <a:solidFill>
                  <a:srgbClr val="FFFFFF"/>
                </a:solidFill>
              </a:rPr>
              <a:t>read things movie keep beautiful working fast bitchy husbands discover </a:t>
            </a:r>
            <a:endParaRPr lang="en-US" sz="2000" dirty="0" smtClean="0">
              <a:solidFill>
                <a:srgbClr val="FFFFFF"/>
              </a:solidFill>
            </a:endParaRPr>
          </a:p>
          <a:p>
            <a:pPr marL="0" indent="0">
              <a:buNone/>
            </a:pPr>
            <a:r>
              <a:rPr lang="en-US" sz="2000" b="1" dirty="0" smtClean="0">
                <a:solidFill>
                  <a:srgbClr val="FD98D8"/>
                </a:solidFill>
              </a:rPr>
              <a:t>Hints/How-to</a:t>
            </a:r>
            <a:r>
              <a:rPr lang="en-US" sz="2000" dirty="0" smtClean="0">
                <a:solidFill>
                  <a:srgbClr val="FD98D8"/>
                </a:solidFill>
              </a:rPr>
              <a:t>: </a:t>
            </a:r>
            <a:r>
              <a:rPr lang="en-US" sz="2000" dirty="0">
                <a:solidFill>
                  <a:srgbClr val="FFFFFF"/>
                </a:solidFill>
              </a:rPr>
              <a:t>guide interested </a:t>
            </a:r>
            <a:r>
              <a:rPr lang="en-US" sz="2000" dirty="0" smtClean="0">
                <a:solidFill>
                  <a:srgbClr val="FFFFFF"/>
                </a:solidFill>
              </a:rPr>
              <a:t>girls </a:t>
            </a:r>
            <a:r>
              <a:rPr lang="en-US" sz="2000" dirty="0">
                <a:solidFill>
                  <a:srgbClr val="FFFFFF"/>
                </a:solidFill>
              </a:rPr>
              <a:t>know </a:t>
            </a:r>
            <a:r>
              <a:rPr lang="en-US" sz="2000" dirty="0" smtClean="0">
                <a:solidFill>
                  <a:srgbClr val="FFFFFF"/>
                </a:solidFill>
              </a:rPr>
              <a:t>everything relationships </a:t>
            </a:r>
            <a:r>
              <a:rPr lang="en-US" sz="2000" dirty="0" err="1" smtClean="0">
                <a:solidFill>
                  <a:srgbClr val="FFFFFF"/>
                </a:solidFill>
              </a:rPr>
              <a:t>christmas</a:t>
            </a:r>
            <a:r>
              <a:rPr lang="en-US" sz="2000" dirty="0" smtClean="0">
                <a:solidFill>
                  <a:srgbClr val="FFFFFF"/>
                </a:solidFill>
              </a:rPr>
              <a:t> marriage survival</a:t>
            </a:r>
          </a:p>
          <a:p>
            <a:pPr marL="0" indent="0">
              <a:buNone/>
            </a:pPr>
            <a:r>
              <a:rPr lang="en-US" sz="2000" b="1" dirty="0" smtClean="0">
                <a:solidFill>
                  <a:srgbClr val="6E009C"/>
                </a:solidFill>
              </a:rPr>
              <a:t>Power: </a:t>
            </a:r>
            <a:r>
              <a:rPr lang="en-US" sz="2000" dirty="0" smtClean="0">
                <a:solidFill>
                  <a:srgbClr val="FFFFFF"/>
                </a:solidFill>
              </a:rPr>
              <a:t>best </a:t>
            </a:r>
            <a:r>
              <a:rPr lang="en-US" sz="2000" dirty="0">
                <a:solidFill>
                  <a:srgbClr val="FFFFFF"/>
                </a:solidFill>
              </a:rPr>
              <a:t>ahead getting scary </a:t>
            </a:r>
            <a:r>
              <a:rPr lang="en-US" sz="2000" dirty="0" smtClean="0">
                <a:solidFill>
                  <a:srgbClr val="FFFFFF"/>
                </a:solidFill>
              </a:rPr>
              <a:t>power </a:t>
            </a:r>
            <a:r>
              <a:rPr lang="en-US" sz="2000" dirty="0">
                <a:solidFill>
                  <a:srgbClr val="FFFFFF"/>
                </a:solidFill>
              </a:rPr>
              <a:t>years sexy turning learn </a:t>
            </a:r>
            <a:r>
              <a:rPr lang="en-US" sz="2000" dirty="0" smtClean="0">
                <a:solidFill>
                  <a:srgbClr val="FFFFFF"/>
                </a:solidFill>
              </a:rPr>
              <a:t>loving </a:t>
            </a:r>
          </a:p>
          <a:p>
            <a:pPr marL="0" indent="0">
              <a:buNone/>
            </a:pPr>
            <a:r>
              <a:rPr lang="en-US" sz="2000" b="1" dirty="0" smtClean="0">
                <a:solidFill>
                  <a:srgbClr val="FD98D8"/>
                </a:solidFill>
              </a:rPr>
              <a:t>Human Interest: </a:t>
            </a:r>
            <a:r>
              <a:rPr lang="en-US" sz="2000" dirty="0" smtClean="0">
                <a:solidFill>
                  <a:srgbClr val="FFFFFF"/>
                </a:solidFill>
              </a:rPr>
              <a:t>happen </a:t>
            </a:r>
            <a:r>
              <a:rPr lang="en-US" sz="2000" dirty="0">
                <a:solidFill>
                  <a:srgbClr val="FFFFFF"/>
                </a:solidFill>
              </a:rPr>
              <a:t>know girl </a:t>
            </a:r>
            <a:r>
              <a:rPr lang="en-US" sz="2000" dirty="0" smtClean="0">
                <a:solidFill>
                  <a:srgbClr val="FFFFFF"/>
                </a:solidFill>
              </a:rPr>
              <a:t>help even </a:t>
            </a:r>
            <a:r>
              <a:rPr lang="en-US" sz="2000" dirty="0">
                <a:solidFill>
                  <a:srgbClr val="FFFFFF"/>
                </a:solidFill>
              </a:rPr>
              <a:t>rape living sure perhaps stories someone </a:t>
            </a:r>
            <a:endParaRPr lang="en-US" sz="2000" dirty="0" smtClean="0">
              <a:solidFill>
                <a:srgbClr val="FFFFFF"/>
              </a:solidFill>
            </a:endParaRPr>
          </a:p>
          <a:p>
            <a:pPr marL="0" indent="0">
              <a:buNone/>
            </a:pPr>
            <a:r>
              <a:rPr lang="en-US" sz="2000" b="1" dirty="0" smtClean="0">
                <a:solidFill>
                  <a:srgbClr val="FD98D8"/>
                </a:solidFill>
              </a:rPr>
              <a:t>Health/Beauty: </a:t>
            </a:r>
            <a:r>
              <a:rPr lang="en-US" sz="2000" dirty="0" smtClean="0">
                <a:solidFill>
                  <a:srgbClr val="FFFFFF"/>
                </a:solidFill>
              </a:rPr>
              <a:t>feel </a:t>
            </a:r>
            <a:r>
              <a:rPr lang="en-US" sz="2000" dirty="0">
                <a:solidFill>
                  <a:srgbClr val="FFFFFF"/>
                </a:solidFill>
              </a:rPr>
              <a:t>tricks secret </a:t>
            </a:r>
            <a:r>
              <a:rPr lang="en-US" sz="2000" dirty="0" smtClean="0">
                <a:solidFill>
                  <a:srgbClr val="FFFFFF"/>
                </a:solidFill>
              </a:rPr>
              <a:t>take </a:t>
            </a:r>
            <a:r>
              <a:rPr lang="en-US" sz="2000" dirty="0">
                <a:solidFill>
                  <a:srgbClr val="FFFFFF"/>
                </a:solidFill>
              </a:rPr>
              <a:t>story diet stay skin sexier fearless tips </a:t>
            </a:r>
            <a:r>
              <a:rPr lang="en-US" sz="2000" dirty="0" smtClean="0">
                <a:solidFill>
                  <a:srgbClr val="FFFFFF"/>
                </a:solidFill>
              </a:rPr>
              <a:t>beauty</a:t>
            </a:r>
            <a:endParaRPr lang="en-US" sz="2000" dirty="0">
              <a:solidFill>
                <a:srgbClr val="FFFFFF"/>
              </a:solidFill>
            </a:endParaRPr>
          </a:p>
        </p:txBody>
      </p:sp>
      <p:sp>
        <p:nvSpPr>
          <p:cNvPr id="8" name="Slide Number Placeholder 7"/>
          <p:cNvSpPr>
            <a:spLocks noGrp="1"/>
          </p:cNvSpPr>
          <p:nvPr>
            <p:ph type="sldNum" sz="quarter" idx="12"/>
          </p:nvPr>
        </p:nvSpPr>
        <p:spPr>
          <a:xfrm>
            <a:off x="8083923" y="6428131"/>
            <a:ext cx="990600" cy="365125"/>
          </a:xfrm>
        </p:spPr>
        <p:txBody>
          <a:bodyPr/>
          <a:lstStyle/>
          <a:p>
            <a:fld id="{38237106-F2ED-405E-BC33-CC3CF426205F}" type="slidenum">
              <a:rPr lang="en-US" sz="2400" smtClean="0"/>
              <a:pPr/>
              <a:t>14</a:t>
            </a:fld>
            <a:endParaRPr lang="en-US" sz="2400" dirty="0"/>
          </a:p>
        </p:txBody>
      </p:sp>
      <p:sp>
        <p:nvSpPr>
          <p:cNvPr id="9" name="Title 1"/>
          <p:cNvSpPr txBox="1">
            <a:spLocks/>
          </p:cNvSpPr>
          <p:nvPr/>
        </p:nvSpPr>
        <p:spPr>
          <a:xfrm>
            <a:off x="223318" y="-311228"/>
            <a:ext cx="8920682"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t>NLP: Topic Modeling </a:t>
            </a:r>
            <a:r>
              <a:rPr lang="en-US" sz="1800" dirty="0" smtClean="0"/>
              <a:t>Count </a:t>
            </a:r>
            <a:r>
              <a:rPr lang="en-US" sz="1800" dirty="0" err="1"/>
              <a:t>Vectorizer</a:t>
            </a:r>
            <a:r>
              <a:rPr lang="en-US" sz="1800" dirty="0"/>
              <a:t> and NMF: </a:t>
            </a:r>
            <a:r>
              <a:rPr lang="en-US" sz="1800" b="1" dirty="0" smtClean="0"/>
              <a:t>1980</a:t>
            </a:r>
            <a:r>
              <a:rPr lang="en-US" sz="1800" b="1" dirty="0"/>
              <a:t>-2018</a:t>
            </a:r>
          </a:p>
        </p:txBody>
      </p:sp>
    </p:spTree>
    <p:extLst>
      <p:ext uri="{BB962C8B-B14F-4D97-AF65-F5344CB8AC3E}">
        <p14:creationId xmlns:p14="http://schemas.microsoft.com/office/powerpoint/2010/main" val="37485851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44256" y="5200188"/>
            <a:ext cx="7942102" cy="1128723"/>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Content Placeholder 2"/>
          <p:cNvSpPr txBox="1">
            <a:spLocks/>
          </p:cNvSpPr>
          <p:nvPr/>
        </p:nvSpPr>
        <p:spPr>
          <a:xfrm>
            <a:off x="223318" y="1036727"/>
            <a:ext cx="8782833" cy="5756529"/>
          </a:xfrm>
          <a:prstGeom prst="rect">
            <a:avLst/>
          </a:prstGeom>
        </p:spPr>
        <p:txBody>
          <a:bodyPr vert="horz" lIns="91440" tIns="45720" rIns="91440" bIns="45720" rtlCol="0">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000" b="1" dirty="0" smtClean="0">
                <a:solidFill>
                  <a:schemeClr val="tx1">
                    <a:alpha val="41000"/>
                  </a:schemeClr>
                </a:solidFill>
              </a:rPr>
              <a:t>Sex: </a:t>
            </a:r>
            <a:r>
              <a:rPr lang="en-US" sz="2000" dirty="0" smtClean="0">
                <a:solidFill>
                  <a:schemeClr val="tx1">
                    <a:alpha val="41000"/>
                  </a:schemeClr>
                </a:solidFill>
              </a:rPr>
              <a:t>hot </a:t>
            </a:r>
            <a:r>
              <a:rPr lang="en-US" sz="2000" dirty="0">
                <a:solidFill>
                  <a:schemeClr val="tx1">
                    <a:alpha val="41000"/>
                  </a:schemeClr>
                </a:solidFill>
              </a:rPr>
              <a:t>bed sexy guys never things moves </a:t>
            </a:r>
            <a:r>
              <a:rPr lang="en-US" sz="2000" dirty="0" smtClean="0">
                <a:solidFill>
                  <a:schemeClr val="tx1">
                    <a:alpha val="41000"/>
                  </a:schemeClr>
                </a:solidFill>
              </a:rPr>
              <a:t>guy really </a:t>
            </a:r>
            <a:r>
              <a:rPr lang="en-US" sz="2000" dirty="0">
                <a:solidFill>
                  <a:schemeClr val="tx1">
                    <a:alpha val="41000"/>
                  </a:schemeClr>
                </a:solidFill>
              </a:rPr>
              <a:t>naughty </a:t>
            </a:r>
            <a:endParaRPr lang="en-US" sz="2000" dirty="0" smtClean="0">
              <a:solidFill>
                <a:schemeClr val="tx1">
                  <a:alpha val="41000"/>
                </a:schemeClr>
              </a:solidFill>
            </a:endParaRPr>
          </a:p>
          <a:p>
            <a:pPr marL="0" indent="0">
              <a:buNone/>
            </a:pPr>
            <a:r>
              <a:rPr lang="en-US" sz="2000" b="1" dirty="0" smtClean="0">
                <a:solidFill>
                  <a:schemeClr val="tx1">
                    <a:alpha val="41000"/>
                  </a:schemeClr>
                </a:solidFill>
              </a:rPr>
              <a:t>Astrology: </a:t>
            </a:r>
            <a:r>
              <a:rPr lang="en-US" sz="2000" dirty="0" smtClean="0">
                <a:solidFill>
                  <a:schemeClr val="tx1">
                    <a:alpha val="41000"/>
                  </a:schemeClr>
                </a:solidFill>
              </a:rPr>
              <a:t>astrologer </a:t>
            </a:r>
            <a:r>
              <a:rPr lang="en-US" sz="2000" dirty="0">
                <a:solidFill>
                  <a:schemeClr val="tx1">
                    <a:alpha val="41000"/>
                  </a:schemeClr>
                </a:solidFill>
              </a:rPr>
              <a:t>bedside cosmos health career guide astral bonus money </a:t>
            </a:r>
            <a:r>
              <a:rPr lang="en-US" sz="2000" dirty="0" smtClean="0">
                <a:solidFill>
                  <a:schemeClr val="tx1">
                    <a:alpha val="41000"/>
                  </a:schemeClr>
                </a:solidFill>
              </a:rPr>
              <a:t>star</a:t>
            </a:r>
          </a:p>
          <a:p>
            <a:pPr marL="0" indent="0">
              <a:buNone/>
            </a:pPr>
            <a:r>
              <a:rPr lang="en-US" sz="2000" b="1" dirty="0" smtClean="0">
                <a:solidFill>
                  <a:srgbClr val="6E009C"/>
                </a:solidFill>
              </a:rPr>
              <a:t>Relationships: </a:t>
            </a:r>
            <a:r>
              <a:rPr lang="en-US" sz="2000" dirty="0" smtClean="0">
                <a:solidFill>
                  <a:srgbClr val="FFFFFF"/>
                </a:solidFill>
              </a:rPr>
              <a:t>man woman girl</a:t>
            </a:r>
            <a:r>
              <a:rPr lang="en-US" sz="2000" dirty="0" smtClean="0"/>
              <a:t> husbands</a:t>
            </a:r>
            <a:r>
              <a:rPr lang="en-US" sz="2000" dirty="0" smtClean="0">
                <a:solidFill>
                  <a:srgbClr val="FFFFFF"/>
                </a:solidFill>
              </a:rPr>
              <a:t> </a:t>
            </a:r>
            <a:r>
              <a:rPr lang="en-US" sz="2000" dirty="0">
                <a:solidFill>
                  <a:srgbClr val="FFFFFF"/>
                </a:solidFill>
              </a:rPr>
              <a:t>tantalizing makeup </a:t>
            </a:r>
            <a:r>
              <a:rPr lang="en-US" sz="2000" dirty="0" smtClean="0">
                <a:solidFill>
                  <a:srgbClr val="FFFFFF"/>
                </a:solidFill>
              </a:rPr>
              <a:t>married friends </a:t>
            </a:r>
            <a:r>
              <a:rPr lang="en-US" sz="2000" dirty="0">
                <a:solidFill>
                  <a:srgbClr val="FFFFFF"/>
                </a:solidFill>
              </a:rPr>
              <a:t>woman secrets </a:t>
            </a:r>
            <a:r>
              <a:rPr lang="en-US" sz="2000" dirty="0" smtClean="0">
                <a:solidFill>
                  <a:srgbClr val="FFFFFF"/>
                </a:solidFill>
              </a:rPr>
              <a:t>marriage</a:t>
            </a:r>
          </a:p>
          <a:p>
            <a:pPr marL="0" indent="0">
              <a:buNone/>
            </a:pPr>
            <a:r>
              <a:rPr lang="en-US" sz="2000" b="1" dirty="0" smtClean="0">
                <a:solidFill>
                  <a:schemeClr val="tx1">
                    <a:alpha val="41000"/>
                  </a:schemeClr>
                </a:solidFill>
              </a:rPr>
              <a:t>Cover Girl: </a:t>
            </a:r>
            <a:r>
              <a:rPr lang="en-US" sz="2000" dirty="0" smtClean="0">
                <a:solidFill>
                  <a:schemeClr val="tx1">
                    <a:alpha val="41000"/>
                  </a:schemeClr>
                </a:solidFill>
              </a:rPr>
              <a:t>money </a:t>
            </a:r>
            <a:r>
              <a:rPr lang="en-US" sz="2000" dirty="0">
                <a:solidFill>
                  <a:schemeClr val="tx1">
                    <a:alpha val="41000"/>
                  </a:schemeClr>
                </a:solidFill>
              </a:rPr>
              <a:t>big </a:t>
            </a:r>
            <a:r>
              <a:rPr lang="en-US" sz="2000" dirty="0" smtClean="0">
                <a:solidFill>
                  <a:schemeClr val="tx1">
                    <a:alpha val="41000"/>
                  </a:schemeClr>
                </a:solidFill>
              </a:rPr>
              <a:t>me </a:t>
            </a:r>
            <a:r>
              <a:rPr lang="en-US" sz="2000" dirty="0">
                <a:solidFill>
                  <a:schemeClr val="tx1">
                    <a:alpha val="41000"/>
                  </a:schemeClr>
                </a:solidFill>
              </a:rPr>
              <a:t>work </a:t>
            </a:r>
            <a:r>
              <a:rPr lang="en-US" sz="2000" dirty="0" err="1">
                <a:solidFill>
                  <a:schemeClr val="tx1">
                    <a:alpha val="41000"/>
                  </a:schemeClr>
                </a:solidFill>
              </a:rPr>
              <a:t>hollywood</a:t>
            </a:r>
            <a:r>
              <a:rPr lang="en-US" sz="2000" dirty="0">
                <a:solidFill>
                  <a:schemeClr val="tx1">
                    <a:alpha val="41000"/>
                  </a:schemeClr>
                </a:solidFill>
              </a:rPr>
              <a:t> quiz hot good </a:t>
            </a:r>
            <a:r>
              <a:rPr lang="en-US" sz="2000" dirty="0" smtClean="0">
                <a:solidFill>
                  <a:schemeClr val="tx1">
                    <a:alpha val="41000"/>
                  </a:schemeClr>
                </a:solidFill>
              </a:rPr>
              <a:t>sexy young</a:t>
            </a:r>
          </a:p>
          <a:p>
            <a:pPr marL="0" indent="0">
              <a:buNone/>
            </a:pPr>
            <a:r>
              <a:rPr lang="en-US" sz="2000" b="1" dirty="0" smtClean="0">
                <a:solidFill>
                  <a:schemeClr val="tx1">
                    <a:alpha val="41000"/>
                  </a:schemeClr>
                </a:solidFill>
              </a:rPr>
              <a:t>Secrets: </a:t>
            </a:r>
            <a:r>
              <a:rPr lang="en-US" sz="2000" dirty="0" smtClean="0">
                <a:solidFill>
                  <a:schemeClr val="tx1">
                    <a:alpha val="41000"/>
                  </a:schemeClr>
                </a:solidFill>
              </a:rPr>
              <a:t>bad </a:t>
            </a:r>
            <a:r>
              <a:rPr lang="en-US" sz="2000" dirty="0">
                <a:solidFill>
                  <a:schemeClr val="tx1">
                    <a:alpha val="41000"/>
                  </a:schemeClr>
                </a:solidFill>
              </a:rPr>
              <a:t>know secrets surprising couples reveal </a:t>
            </a:r>
            <a:r>
              <a:rPr lang="en-US" sz="2000" dirty="0" smtClean="0">
                <a:solidFill>
                  <a:schemeClr val="tx1">
                    <a:alpha val="41000"/>
                  </a:schemeClr>
                </a:solidFill>
              </a:rPr>
              <a:t>boyfriend </a:t>
            </a:r>
            <a:r>
              <a:rPr lang="en-US" sz="2000" dirty="0">
                <a:solidFill>
                  <a:schemeClr val="tx1">
                    <a:alpha val="41000"/>
                  </a:schemeClr>
                </a:solidFill>
              </a:rPr>
              <a:t>terrace readers believe </a:t>
            </a:r>
          </a:p>
          <a:p>
            <a:pPr marL="0" indent="0">
              <a:buNone/>
            </a:pPr>
            <a:r>
              <a:rPr lang="en-US" sz="2000" b="1" dirty="0" smtClean="0">
                <a:solidFill>
                  <a:schemeClr val="tx1">
                    <a:alpha val="41000"/>
                  </a:schemeClr>
                </a:solidFill>
              </a:rPr>
              <a:t>Miscellaneous: </a:t>
            </a:r>
            <a:r>
              <a:rPr lang="en-US" sz="2000" dirty="0">
                <a:solidFill>
                  <a:schemeClr val="tx1">
                    <a:alpha val="41000"/>
                  </a:schemeClr>
                </a:solidFill>
              </a:rPr>
              <a:t>read things movie keep beautiful working fast bitchy husbands discover </a:t>
            </a:r>
            <a:endParaRPr lang="en-US" sz="2000" dirty="0" smtClean="0">
              <a:solidFill>
                <a:schemeClr val="tx1">
                  <a:alpha val="41000"/>
                </a:schemeClr>
              </a:solidFill>
            </a:endParaRPr>
          </a:p>
          <a:p>
            <a:pPr marL="0" indent="0">
              <a:buNone/>
            </a:pPr>
            <a:r>
              <a:rPr lang="en-US" sz="2000" b="1" dirty="0" smtClean="0">
                <a:solidFill>
                  <a:schemeClr val="tx1">
                    <a:alpha val="41000"/>
                  </a:schemeClr>
                </a:solidFill>
              </a:rPr>
              <a:t>Hints/How-to</a:t>
            </a:r>
            <a:r>
              <a:rPr lang="en-US" sz="2000" dirty="0" smtClean="0">
                <a:solidFill>
                  <a:schemeClr val="tx1">
                    <a:alpha val="41000"/>
                  </a:schemeClr>
                </a:solidFill>
              </a:rPr>
              <a:t>: </a:t>
            </a:r>
            <a:r>
              <a:rPr lang="en-US" sz="2000" dirty="0">
                <a:solidFill>
                  <a:schemeClr val="tx1">
                    <a:alpha val="41000"/>
                  </a:schemeClr>
                </a:solidFill>
              </a:rPr>
              <a:t>guide interested </a:t>
            </a:r>
            <a:r>
              <a:rPr lang="en-US" sz="2000" dirty="0" smtClean="0">
                <a:solidFill>
                  <a:schemeClr val="tx1">
                    <a:alpha val="41000"/>
                  </a:schemeClr>
                </a:solidFill>
              </a:rPr>
              <a:t>girls </a:t>
            </a:r>
            <a:r>
              <a:rPr lang="en-US" sz="2000" dirty="0">
                <a:solidFill>
                  <a:schemeClr val="tx1">
                    <a:alpha val="41000"/>
                  </a:schemeClr>
                </a:solidFill>
              </a:rPr>
              <a:t>know </a:t>
            </a:r>
            <a:r>
              <a:rPr lang="en-US" sz="2000" dirty="0" smtClean="0">
                <a:solidFill>
                  <a:schemeClr val="tx1">
                    <a:alpha val="41000"/>
                  </a:schemeClr>
                </a:solidFill>
              </a:rPr>
              <a:t>everything relationships </a:t>
            </a:r>
            <a:r>
              <a:rPr lang="en-US" sz="2000" dirty="0" err="1" smtClean="0">
                <a:solidFill>
                  <a:schemeClr val="tx1">
                    <a:alpha val="41000"/>
                  </a:schemeClr>
                </a:solidFill>
              </a:rPr>
              <a:t>christmas</a:t>
            </a:r>
            <a:r>
              <a:rPr lang="en-US" sz="2000" dirty="0" smtClean="0">
                <a:solidFill>
                  <a:schemeClr val="tx1">
                    <a:alpha val="41000"/>
                  </a:schemeClr>
                </a:solidFill>
              </a:rPr>
              <a:t> marriage survival</a:t>
            </a:r>
          </a:p>
          <a:p>
            <a:pPr marL="0" indent="0">
              <a:buNone/>
            </a:pPr>
            <a:r>
              <a:rPr lang="en-US" sz="2000" b="1" dirty="0" smtClean="0">
                <a:solidFill>
                  <a:srgbClr val="6E009C"/>
                </a:solidFill>
              </a:rPr>
              <a:t>Power: </a:t>
            </a:r>
            <a:r>
              <a:rPr lang="en-US" sz="2000" dirty="0" smtClean="0">
                <a:solidFill>
                  <a:srgbClr val="FFFFFF"/>
                </a:solidFill>
              </a:rPr>
              <a:t>best </a:t>
            </a:r>
            <a:r>
              <a:rPr lang="en-US" sz="2000" dirty="0">
                <a:solidFill>
                  <a:srgbClr val="FFFFFF"/>
                </a:solidFill>
              </a:rPr>
              <a:t>ahead getting scary </a:t>
            </a:r>
            <a:r>
              <a:rPr lang="en-US" sz="2000" dirty="0" smtClean="0">
                <a:solidFill>
                  <a:srgbClr val="FFFFFF"/>
                </a:solidFill>
              </a:rPr>
              <a:t>power </a:t>
            </a:r>
            <a:r>
              <a:rPr lang="en-US" sz="2000" dirty="0">
                <a:solidFill>
                  <a:srgbClr val="FFFFFF"/>
                </a:solidFill>
              </a:rPr>
              <a:t>years sexy turning learn </a:t>
            </a:r>
            <a:r>
              <a:rPr lang="en-US" sz="2000" dirty="0" smtClean="0">
                <a:solidFill>
                  <a:srgbClr val="FFFFFF"/>
                </a:solidFill>
              </a:rPr>
              <a:t>loving </a:t>
            </a:r>
          </a:p>
          <a:p>
            <a:pPr marL="0" indent="0">
              <a:buNone/>
            </a:pPr>
            <a:r>
              <a:rPr lang="en-US" sz="2000" b="1" dirty="0" smtClean="0">
                <a:solidFill>
                  <a:schemeClr val="tx1">
                    <a:alpha val="40000"/>
                  </a:schemeClr>
                </a:solidFill>
              </a:rPr>
              <a:t>Human Interest: </a:t>
            </a:r>
            <a:r>
              <a:rPr lang="en-US" sz="2000" dirty="0" smtClean="0">
                <a:solidFill>
                  <a:schemeClr val="tx1">
                    <a:alpha val="40000"/>
                  </a:schemeClr>
                </a:solidFill>
              </a:rPr>
              <a:t>happen </a:t>
            </a:r>
            <a:r>
              <a:rPr lang="en-US" sz="2000" dirty="0">
                <a:solidFill>
                  <a:schemeClr val="tx1">
                    <a:alpha val="40000"/>
                  </a:schemeClr>
                </a:solidFill>
              </a:rPr>
              <a:t>know girl </a:t>
            </a:r>
            <a:r>
              <a:rPr lang="en-US" sz="2000" dirty="0" smtClean="0">
                <a:solidFill>
                  <a:schemeClr val="tx1">
                    <a:alpha val="40000"/>
                  </a:schemeClr>
                </a:solidFill>
              </a:rPr>
              <a:t>help even </a:t>
            </a:r>
            <a:r>
              <a:rPr lang="en-US" sz="2000" dirty="0">
                <a:solidFill>
                  <a:schemeClr val="tx1">
                    <a:alpha val="40000"/>
                  </a:schemeClr>
                </a:solidFill>
              </a:rPr>
              <a:t>rape living sure perhaps stories someone </a:t>
            </a:r>
            <a:endParaRPr lang="en-US" sz="2000" dirty="0" smtClean="0">
              <a:solidFill>
                <a:schemeClr val="tx1">
                  <a:alpha val="40000"/>
                </a:schemeClr>
              </a:solidFill>
            </a:endParaRPr>
          </a:p>
          <a:p>
            <a:pPr marL="0" indent="0">
              <a:buNone/>
            </a:pPr>
            <a:r>
              <a:rPr lang="en-US" sz="2000" b="1" dirty="0" smtClean="0">
                <a:solidFill>
                  <a:schemeClr val="tx1">
                    <a:alpha val="40000"/>
                  </a:schemeClr>
                </a:solidFill>
              </a:rPr>
              <a:t>Health/Beauty: </a:t>
            </a:r>
            <a:r>
              <a:rPr lang="en-US" sz="2000" dirty="0" smtClean="0">
                <a:solidFill>
                  <a:schemeClr val="tx1">
                    <a:alpha val="40000"/>
                  </a:schemeClr>
                </a:solidFill>
              </a:rPr>
              <a:t>feel </a:t>
            </a:r>
            <a:r>
              <a:rPr lang="en-US" sz="2000" dirty="0">
                <a:solidFill>
                  <a:schemeClr val="tx1">
                    <a:alpha val="40000"/>
                  </a:schemeClr>
                </a:solidFill>
              </a:rPr>
              <a:t>tricks secret </a:t>
            </a:r>
            <a:r>
              <a:rPr lang="en-US" sz="2000" dirty="0" smtClean="0">
                <a:solidFill>
                  <a:schemeClr val="tx1">
                    <a:alpha val="40000"/>
                  </a:schemeClr>
                </a:solidFill>
              </a:rPr>
              <a:t>take </a:t>
            </a:r>
            <a:r>
              <a:rPr lang="en-US" sz="2000" dirty="0">
                <a:solidFill>
                  <a:schemeClr val="tx1">
                    <a:alpha val="40000"/>
                  </a:schemeClr>
                </a:solidFill>
              </a:rPr>
              <a:t>story diet stay skin sexier fearless tips </a:t>
            </a:r>
            <a:r>
              <a:rPr lang="en-US" sz="2000" dirty="0" smtClean="0">
                <a:solidFill>
                  <a:schemeClr val="tx1">
                    <a:alpha val="40000"/>
                  </a:schemeClr>
                </a:solidFill>
              </a:rPr>
              <a:t>beauty</a:t>
            </a:r>
            <a:endParaRPr lang="en-US" sz="2000" dirty="0">
              <a:solidFill>
                <a:schemeClr val="tx1">
                  <a:alpha val="40000"/>
                </a:schemeClr>
              </a:solidFill>
            </a:endParaRPr>
          </a:p>
        </p:txBody>
      </p:sp>
      <p:sp>
        <p:nvSpPr>
          <p:cNvPr id="8" name="Slide Number Placeholder 7"/>
          <p:cNvSpPr>
            <a:spLocks noGrp="1"/>
          </p:cNvSpPr>
          <p:nvPr>
            <p:ph type="sldNum" sz="quarter" idx="12"/>
          </p:nvPr>
        </p:nvSpPr>
        <p:spPr>
          <a:xfrm>
            <a:off x="8083923" y="6428131"/>
            <a:ext cx="990600" cy="365125"/>
          </a:xfrm>
        </p:spPr>
        <p:txBody>
          <a:bodyPr/>
          <a:lstStyle/>
          <a:p>
            <a:fld id="{38237106-F2ED-405E-BC33-CC3CF426205F}" type="slidenum">
              <a:rPr lang="en-US" sz="2400" smtClean="0"/>
              <a:pPr/>
              <a:t>15</a:t>
            </a:fld>
            <a:endParaRPr lang="en-US" sz="2400" dirty="0"/>
          </a:p>
        </p:txBody>
      </p:sp>
      <p:sp>
        <p:nvSpPr>
          <p:cNvPr id="9" name="Title 1"/>
          <p:cNvSpPr txBox="1">
            <a:spLocks/>
          </p:cNvSpPr>
          <p:nvPr/>
        </p:nvSpPr>
        <p:spPr>
          <a:xfrm>
            <a:off x="223318" y="-311228"/>
            <a:ext cx="8920682"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t>NLP: Topic Modeling </a:t>
            </a:r>
            <a:r>
              <a:rPr lang="en-US" sz="1800" dirty="0" smtClean="0"/>
              <a:t>Count </a:t>
            </a:r>
            <a:r>
              <a:rPr lang="en-US" sz="1800" dirty="0" err="1"/>
              <a:t>Vectorizer</a:t>
            </a:r>
            <a:r>
              <a:rPr lang="en-US" sz="1800" dirty="0"/>
              <a:t> and NMF: </a:t>
            </a:r>
            <a:r>
              <a:rPr lang="en-US" sz="1800" b="1" dirty="0" smtClean="0"/>
              <a:t>1980</a:t>
            </a:r>
            <a:r>
              <a:rPr lang="en-US" sz="1800" b="1" dirty="0"/>
              <a:t>-2018</a:t>
            </a:r>
          </a:p>
        </p:txBody>
      </p:sp>
    </p:spTree>
    <p:extLst>
      <p:ext uri="{BB962C8B-B14F-4D97-AF65-F5344CB8AC3E}">
        <p14:creationId xmlns:p14="http://schemas.microsoft.com/office/powerpoint/2010/main" val="13414146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Picture 10"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175" y="877782"/>
            <a:ext cx="7872408" cy="3120411"/>
          </a:xfrm>
          <a:prstGeom prst="rect">
            <a:avLst/>
          </a:prstGeom>
        </p:spPr>
      </p:pic>
      <p:pic>
        <p:nvPicPr>
          <p:cNvPr id="10" name="Picture 9"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75" y="3637738"/>
            <a:ext cx="7872408" cy="3120411"/>
          </a:xfrm>
          <a:prstGeom prst="rect">
            <a:avLst/>
          </a:prstGeom>
        </p:spPr>
      </p:pic>
      <p:sp>
        <p:nvSpPr>
          <p:cNvPr id="6" name="Title 1"/>
          <p:cNvSpPr txBox="1">
            <a:spLocks/>
          </p:cNvSpPr>
          <p:nvPr/>
        </p:nvSpPr>
        <p:spPr>
          <a:xfrm>
            <a:off x="221734" y="-282198"/>
            <a:ext cx="8607303"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smtClean="0">
                <a:solidFill>
                  <a:srgbClr val="FC008B"/>
                </a:solidFill>
              </a:rPr>
              <a:t>NLP: Topic Modeling</a:t>
            </a:r>
            <a:endParaRPr lang="en-US" sz="3600" b="1" dirty="0">
              <a:solidFill>
                <a:srgbClr val="FC008B"/>
              </a:solidFill>
            </a:endParaRPr>
          </a:p>
        </p:txBody>
      </p:sp>
      <p:sp>
        <p:nvSpPr>
          <p:cNvPr id="7" name="Content Placeholder 2"/>
          <p:cNvSpPr txBox="1">
            <a:spLocks/>
          </p:cNvSpPr>
          <p:nvPr/>
        </p:nvSpPr>
        <p:spPr>
          <a:xfrm>
            <a:off x="4737441" y="386042"/>
            <a:ext cx="7924800" cy="4114800"/>
          </a:xfrm>
          <a:prstGeom prst="rect">
            <a:avLst/>
          </a:prstGeom>
        </p:spPr>
        <p:txBody>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Font typeface="Arial" pitchFamily="34" charset="0"/>
              <a:buNone/>
            </a:pPr>
            <a:r>
              <a:rPr lang="en-US" sz="2000" dirty="0" smtClean="0">
                <a:solidFill>
                  <a:schemeClr val="bg1"/>
                </a:solidFill>
              </a:rPr>
              <a:t>Count </a:t>
            </a:r>
            <a:r>
              <a:rPr lang="en-US" sz="2000" dirty="0" err="1" smtClean="0">
                <a:solidFill>
                  <a:schemeClr val="bg1"/>
                </a:solidFill>
              </a:rPr>
              <a:t>Vectorizer</a:t>
            </a:r>
            <a:r>
              <a:rPr lang="en-US" sz="2000" dirty="0" smtClean="0">
                <a:solidFill>
                  <a:schemeClr val="bg1"/>
                </a:solidFill>
              </a:rPr>
              <a:t> and NMF: </a:t>
            </a:r>
            <a:r>
              <a:rPr lang="en-US" sz="2000" b="1" dirty="0" smtClean="0">
                <a:solidFill>
                  <a:schemeClr val="bg1"/>
                </a:solidFill>
              </a:rPr>
              <a:t>1980-2018</a:t>
            </a:r>
          </a:p>
          <a:p>
            <a:pPr marL="0" indent="0">
              <a:buFont typeface="Arial" pitchFamily="34" charset="0"/>
              <a:buNone/>
            </a:pPr>
            <a:endParaRPr lang="en-US" sz="2000" dirty="0" smtClean="0">
              <a:solidFill>
                <a:schemeClr val="bg1"/>
              </a:solidFill>
            </a:endParaRPr>
          </a:p>
          <a:p>
            <a:pPr marL="0" indent="0">
              <a:buFont typeface="Arial" pitchFamily="34" charset="0"/>
              <a:buNone/>
            </a:pPr>
            <a:endParaRPr lang="en-US" sz="2000" dirty="0">
              <a:solidFill>
                <a:schemeClr val="bg1"/>
              </a:solidFill>
            </a:endParaRPr>
          </a:p>
        </p:txBody>
      </p:sp>
      <p:sp>
        <p:nvSpPr>
          <p:cNvPr id="8" name="TextBox 7"/>
          <p:cNvSpPr txBox="1"/>
          <p:nvPr/>
        </p:nvSpPr>
        <p:spPr>
          <a:xfrm>
            <a:off x="4361169" y="1019194"/>
            <a:ext cx="2915198" cy="400110"/>
          </a:xfrm>
          <a:prstGeom prst="rect">
            <a:avLst/>
          </a:prstGeom>
          <a:noFill/>
        </p:spPr>
        <p:txBody>
          <a:bodyPr wrap="square" rtlCol="0">
            <a:spAutoFit/>
          </a:bodyPr>
          <a:lstStyle/>
          <a:p>
            <a:r>
              <a:rPr lang="en-US" sz="2000" b="1" dirty="0" smtClean="0">
                <a:solidFill>
                  <a:srgbClr val="660066"/>
                </a:solidFill>
                <a:latin typeface="Arial"/>
                <a:cs typeface="Arial"/>
              </a:rPr>
              <a:t>“Relationships”</a:t>
            </a:r>
            <a:endParaRPr lang="en-US" sz="2000" b="1" dirty="0">
              <a:solidFill>
                <a:srgbClr val="660066"/>
              </a:solidFill>
              <a:latin typeface="Arial"/>
              <a:cs typeface="Arial"/>
            </a:endParaRPr>
          </a:p>
        </p:txBody>
      </p:sp>
      <p:sp>
        <p:nvSpPr>
          <p:cNvPr id="9" name="TextBox 8"/>
          <p:cNvSpPr txBox="1"/>
          <p:nvPr/>
        </p:nvSpPr>
        <p:spPr>
          <a:xfrm>
            <a:off x="565232" y="3748215"/>
            <a:ext cx="2373887" cy="400110"/>
          </a:xfrm>
          <a:prstGeom prst="rect">
            <a:avLst/>
          </a:prstGeom>
          <a:noFill/>
        </p:spPr>
        <p:txBody>
          <a:bodyPr wrap="square" rtlCol="0">
            <a:spAutoFit/>
          </a:bodyPr>
          <a:lstStyle/>
          <a:p>
            <a:r>
              <a:rPr lang="en-US" sz="2000" b="1" dirty="0" smtClean="0">
                <a:solidFill>
                  <a:srgbClr val="660066"/>
                </a:solidFill>
                <a:latin typeface="Arial"/>
                <a:cs typeface="Arial"/>
              </a:rPr>
              <a:t>“Power”</a:t>
            </a:r>
            <a:endParaRPr lang="en-US" sz="2000" b="1" dirty="0">
              <a:solidFill>
                <a:srgbClr val="660066"/>
              </a:solidFill>
              <a:latin typeface="Arial"/>
              <a:cs typeface="Arial"/>
            </a:endParaRPr>
          </a:p>
        </p:txBody>
      </p:sp>
      <p:cxnSp>
        <p:nvCxnSpPr>
          <p:cNvPr id="12" name="Straight Connector 11"/>
          <p:cNvCxnSpPr/>
          <p:nvPr/>
        </p:nvCxnSpPr>
        <p:spPr>
          <a:xfrm flipV="1">
            <a:off x="3765206" y="1019194"/>
            <a:ext cx="0" cy="545724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6467577" y="1019195"/>
            <a:ext cx="0" cy="5502970"/>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7221417" y="1019194"/>
            <a:ext cx="0" cy="5502971"/>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8024583" y="3750395"/>
            <a:ext cx="230193" cy="2708"/>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208313" y="3590698"/>
            <a:ext cx="990600" cy="276999"/>
          </a:xfrm>
          <a:prstGeom prst="rect">
            <a:avLst/>
          </a:prstGeom>
          <a:noFill/>
        </p:spPr>
        <p:txBody>
          <a:bodyPr wrap="square" rtlCol="0">
            <a:spAutoFit/>
          </a:bodyPr>
          <a:lstStyle/>
          <a:p>
            <a:r>
              <a:rPr lang="en-US" sz="1200" dirty="0" smtClean="0">
                <a:solidFill>
                  <a:schemeClr val="bg1"/>
                </a:solidFill>
              </a:rPr>
              <a:t>EIC Change</a:t>
            </a:r>
            <a:endParaRPr lang="en-US" sz="1200" dirty="0">
              <a:solidFill>
                <a:schemeClr val="bg1"/>
              </a:solidFill>
            </a:endParaRPr>
          </a:p>
        </p:txBody>
      </p:sp>
    </p:spTree>
    <p:extLst>
      <p:ext uri="{BB962C8B-B14F-4D97-AF65-F5344CB8AC3E}">
        <p14:creationId xmlns:p14="http://schemas.microsoft.com/office/powerpoint/2010/main" val="39659531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image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414" y="672133"/>
            <a:ext cx="2452276" cy="3239234"/>
          </a:xfrm>
          <a:prstGeom prst="rect">
            <a:avLst/>
          </a:prstGeom>
        </p:spPr>
      </p:pic>
      <p:pic>
        <p:nvPicPr>
          <p:cNvPr id="4" name="Picture 3" descr="19601964.png"/>
          <p:cNvPicPr>
            <a:picLocks noChangeAspect="1"/>
          </p:cNvPicPr>
          <p:nvPr/>
        </p:nvPicPr>
        <p:blipFill rotWithShape="1">
          <a:blip r:embed="rId4">
            <a:extLst>
              <a:ext uri="{28A0092B-C50C-407E-A947-70E740481C1C}">
                <a14:useLocalDpi xmlns:a14="http://schemas.microsoft.com/office/drawing/2010/main" val="0"/>
              </a:ext>
            </a:extLst>
          </a:blip>
          <a:srcRect b="2011"/>
          <a:stretch/>
        </p:blipFill>
        <p:spPr>
          <a:xfrm>
            <a:off x="431995" y="686563"/>
            <a:ext cx="2399643" cy="3097959"/>
          </a:xfrm>
          <a:prstGeom prst="rect">
            <a:avLst/>
          </a:prstGeom>
        </p:spPr>
      </p:pic>
      <p:sp>
        <p:nvSpPr>
          <p:cNvPr id="5" name="TextBox 4"/>
          <p:cNvSpPr txBox="1"/>
          <p:nvPr/>
        </p:nvSpPr>
        <p:spPr>
          <a:xfrm>
            <a:off x="431995" y="3328610"/>
            <a:ext cx="2553007" cy="369332"/>
          </a:xfrm>
          <a:prstGeom prst="rect">
            <a:avLst/>
          </a:prstGeom>
          <a:noFill/>
        </p:spPr>
        <p:txBody>
          <a:bodyPr wrap="square" rtlCol="0">
            <a:spAutoFit/>
          </a:bodyPr>
          <a:lstStyle/>
          <a:p>
            <a:r>
              <a:rPr lang="en-US" dirty="0" smtClean="0"/>
              <a:t>1960-1964</a:t>
            </a:r>
            <a:endParaRPr lang="en-US" dirty="0"/>
          </a:p>
        </p:txBody>
      </p:sp>
      <p:pic>
        <p:nvPicPr>
          <p:cNvPr id="8" name="Picture 7" descr="s50s60s.png"/>
          <p:cNvPicPr>
            <a:picLocks noChangeAspect="1"/>
          </p:cNvPicPr>
          <p:nvPr/>
        </p:nvPicPr>
        <p:blipFill rotWithShape="1">
          <a:blip r:embed="rId5">
            <a:extLst>
              <a:ext uri="{28A0092B-C50C-407E-A947-70E740481C1C}">
                <a14:useLocalDpi xmlns:a14="http://schemas.microsoft.com/office/drawing/2010/main" val="0"/>
              </a:ext>
            </a:extLst>
          </a:blip>
          <a:srcRect b="2011"/>
          <a:stretch/>
        </p:blipFill>
        <p:spPr>
          <a:xfrm>
            <a:off x="431996" y="3762329"/>
            <a:ext cx="2393104" cy="3089518"/>
          </a:xfrm>
          <a:prstGeom prst="rect">
            <a:avLst/>
          </a:prstGeom>
        </p:spPr>
      </p:pic>
      <p:sp>
        <p:nvSpPr>
          <p:cNvPr id="9" name="TextBox 8"/>
          <p:cNvSpPr txBox="1"/>
          <p:nvPr/>
        </p:nvSpPr>
        <p:spPr>
          <a:xfrm>
            <a:off x="431996" y="6427461"/>
            <a:ext cx="2553007" cy="369332"/>
          </a:xfrm>
          <a:prstGeom prst="rect">
            <a:avLst/>
          </a:prstGeom>
          <a:noFill/>
        </p:spPr>
        <p:txBody>
          <a:bodyPr wrap="square" rtlCol="0">
            <a:spAutoFit/>
          </a:bodyPr>
          <a:lstStyle/>
          <a:p>
            <a:r>
              <a:rPr lang="en-US" dirty="0" smtClean="0"/>
              <a:t>1965-1969</a:t>
            </a:r>
            <a:endParaRPr lang="en-US" dirty="0"/>
          </a:p>
        </p:txBody>
      </p:sp>
      <p:sp>
        <p:nvSpPr>
          <p:cNvPr id="10" name="Slide Number Placeholder 9"/>
          <p:cNvSpPr>
            <a:spLocks noGrp="1"/>
          </p:cNvSpPr>
          <p:nvPr>
            <p:ph type="sldNum" sz="quarter" idx="12"/>
          </p:nvPr>
        </p:nvSpPr>
        <p:spPr>
          <a:xfrm>
            <a:off x="8079636" y="6418478"/>
            <a:ext cx="990600" cy="365125"/>
          </a:xfrm>
        </p:spPr>
        <p:txBody>
          <a:bodyPr/>
          <a:lstStyle/>
          <a:p>
            <a:fld id="{38237106-F2ED-405E-BC33-CC3CF426205F}" type="slidenum">
              <a:rPr lang="en-US" sz="2400" smtClean="0"/>
              <a:pPr/>
              <a:t>17</a:t>
            </a:fld>
            <a:endParaRPr lang="en-US" sz="2400"/>
          </a:p>
        </p:txBody>
      </p:sp>
      <p:sp>
        <p:nvSpPr>
          <p:cNvPr id="11" name="Title 1"/>
          <p:cNvSpPr txBox="1">
            <a:spLocks/>
          </p:cNvSpPr>
          <p:nvPr/>
        </p:nvSpPr>
        <p:spPr>
          <a:xfrm>
            <a:off x="0" y="-22801"/>
            <a:ext cx="7924800" cy="696537"/>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AVERAGE PIXEL IMAGES WITH NUMPY AND OPENCV</a:t>
            </a:r>
            <a:endParaRPr lang="en-US" sz="2800" dirty="0"/>
          </a:p>
        </p:txBody>
      </p:sp>
      <p:pic>
        <p:nvPicPr>
          <p:cNvPr id="12" name="Picture 11" descr="image1.jpg"/>
          <p:cNvPicPr>
            <a:picLocks noChangeAspect="1"/>
          </p:cNvPicPr>
          <p:nvPr/>
        </p:nvPicPr>
        <p:blipFill rotWithShape="1">
          <a:blip r:embed="rId6" cstate="print">
            <a:extLst>
              <a:ext uri="{28A0092B-C50C-407E-A947-70E740481C1C}">
                <a14:useLocalDpi xmlns:a14="http://schemas.microsoft.com/office/drawing/2010/main" val="0"/>
              </a:ext>
            </a:extLst>
          </a:blip>
          <a:srcRect b="3377"/>
          <a:stretch/>
        </p:blipFill>
        <p:spPr>
          <a:xfrm>
            <a:off x="6132911" y="672133"/>
            <a:ext cx="2412958" cy="3097958"/>
          </a:xfrm>
          <a:prstGeom prst="rect">
            <a:avLst/>
          </a:prstGeom>
        </p:spPr>
      </p:pic>
      <p:pic>
        <p:nvPicPr>
          <p:cNvPr id="14" name="Picture 13" descr="image1.jpg"/>
          <p:cNvPicPr>
            <a:picLocks noChangeAspect="1"/>
          </p:cNvPicPr>
          <p:nvPr/>
        </p:nvPicPr>
        <p:blipFill rotWithShape="1">
          <a:blip r:embed="rId7" cstate="print">
            <a:extLst>
              <a:ext uri="{28A0092B-C50C-407E-A947-70E740481C1C}">
                <a14:useLocalDpi xmlns:a14="http://schemas.microsoft.com/office/drawing/2010/main" val="0"/>
              </a:ext>
            </a:extLst>
          </a:blip>
          <a:srcRect b="2156"/>
          <a:stretch/>
        </p:blipFill>
        <p:spPr>
          <a:xfrm>
            <a:off x="3260447" y="3683850"/>
            <a:ext cx="2461243" cy="3182427"/>
          </a:xfrm>
          <a:prstGeom prst="rect">
            <a:avLst/>
          </a:prstGeom>
        </p:spPr>
      </p:pic>
      <p:pic>
        <p:nvPicPr>
          <p:cNvPr id="15" name="Picture 14" descr="image1.jpg"/>
          <p:cNvPicPr>
            <a:picLocks noChangeAspect="1"/>
          </p:cNvPicPr>
          <p:nvPr/>
        </p:nvPicPr>
        <p:blipFill rotWithShape="1">
          <a:blip r:embed="rId8" cstate="print">
            <a:extLst>
              <a:ext uri="{28A0092B-C50C-407E-A947-70E740481C1C}">
                <a14:useLocalDpi xmlns:a14="http://schemas.microsoft.com/office/drawing/2010/main" val="0"/>
              </a:ext>
            </a:extLst>
          </a:blip>
          <a:srcRect b="2156"/>
          <a:stretch/>
        </p:blipFill>
        <p:spPr>
          <a:xfrm>
            <a:off x="6132928" y="3625454"/>
            <a:ext cx="2412941" cy="3240823"/>
          </a:xfrm>
          <a:prstGeom prst="rect">
            <a:avLst/>
          </a:prstGeom>
        </p:spPr>
      </p:pic>
      <p:sp>
        <p:nvSpPr>
          <p:cNvPr id="19" name="TextBox 18"/>
          <p:cNvSpPr txBox="1"/>
          <p:nvPr/>
        </p:nvSpPr>
        <p:spPr>
          <a:xfrm>
            <a:off x="5088825" y="3314518"/>
            <a:ext cx="2553007" cy="369332"/>
          </a:xfrm>
          <a:prstGeom prst="rect">
            <a:avLst/>
          </a:prstGeom>
          <a:noFill/>
        </p:spPr>
        <p:txBody>
          <a:bodyPr wrap="square" rtlCol="0">
            <a:spAutoFit/>
          </a:bodyPr>
          <a:lstStyle/>
          <a:p>
            <a:r>
              <a:rPr lang="en-US" dirty="0" smtClean="0"/>
              <a:t>1962</a:t>
            </a:r>
            <a:endParaRPr lang="en-US" dirty="0"/>
          </a:p>
        </p:txBody>
      </p:sp>
      <p:sp>
        <p:nvSpPr>
          <p:cNvPr id="20" name="TextBox 19"/>
          <p:cNvSpPr txBox="1"/>
          <p:nvPr/>
        </p:nvSpPr>
        <p:spPr>
          <a:xfrm>
            <a:off x="7924800" y="3271209"/>
            <a:ext cx="2553007" cy="369332"/>
          </a:xfrm>
          <a:prstGeom prst="rect">
            <a:avLst/>
          </a:prstGeom>
          <a:noFill/>
        </p:spPr>
        <p:txBody>
          <a:bodyPr wrap="square" rtlCol="0">
            <a:spAutoFit/>
          </a:bodyPr>
          <a:lstStyle/>
          <a:p>
            <a:r>
              <a:rPr lang="en-US" dirty="0" smtClean="0"/>
              <a:t>1964</a:t>
            </a:r>
            <a:endParaRPr lang="en-US" dirty="0"/>
          </a:p>
        </p:txBody>
      </p:sp>
      <p:sp>
        <p:nvSpPr>
          <p:cNvPr id="21" name="TextBox 20"/>
          <p:cNvSpPr txBox="1"/>
          <p:nvPr/>
        </p:nvSpPr>
        <p:spPr>
          <a:xfrm>
            <a:off x="5088825" y="6443469"/>
            <a:ext cx="2553007" cy="369332"/>
          </a:xfrm>
          <a:prstGeom prst="rect">
            <a:avLst/>
          </a:prstGeom>
          <a:noFill/>
        </p:spPr>
        <p:txBody>
          <a:bodyPr wrap="square" rtlCol="0">
            <a:spAutoFit/>
          </a:bodyPr>
          <a:lstStyle/>
          <a:p>
            <a:r>
              <a:rPr lang="en-US" dirty="0" smtClean="0"/>
              <a:t>1966</a:t>
            </a:r>
            <a:endParaRPr lang="en-US" dirty="0"/>
          </a:p>
        </p:txBody>
      </p:sp>
      <p:sp>
        <p:nvSpPr>
          <p:cNvPr id="22" name="TextBox 21"/>
          <p:cNvSpPr txBox="1"/>
          <p:nvPr/>
        </p:nvSpPr>
        <p:spPr>
          <a:xfrm>
            <a:off x="7867496" y="6455074"/>
            <a:ext cx="2553007" cy="369332"/>
          </a:xfrm>
          <a:prstGeom prst="rect">
            <a:avLst/>
          </a:prstGeom>
          <a:noFill/>
        </p:spPr>
        <p:txBody>
          <a:bodyPr wrap="square" rtlCol="0">
            <a:spAutoFit/>
          </a:bodyPr>
          <a:lstStyle/>
          <a:p>
            <a:r>
              <a:rPr lang="en-US" dirty="0" smtClean="0"/>
              <a:t>1968</a:t>
            </a:r>
            <a:endParaRPr lang="en-US" dirty="0"/>
          </a:p>
        </p:txBody>
      </p:sp>
    </p:spTree>
    <p:extLst>
      <p:ext uri="{BB962C8B-B14F-4D97-AF65-F5344CB8AC3E}">
        <p14:creationId xmlns:p14="http://schemas.microsoft.com/office/powerpoint/2010/main" val="41308335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image1.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9414" y="672133"/>
            <a:ext cx="2452276" cy="3239234"/>
          </a:xfrm>
          <a:prstGeom prst="rect">
            <a:avLst/>
          </a:prstGeom>
        </p:spPr>
      </p:pic>
      <p:pic>
        <p:nvPicPr>
          <p:cNvPr id="4" name="Picture 3" descr="19601964.png"/>
          <p:cNvPicPr>
            <a:picLocks noChangeAspect="1"/>
          </p:cNvPicPr>
          <p:nvPr/>
        </p:nvPicPr>
        <p:blipFill rotWithShape="1">
          <a:blip r:embed="rId4">
            <a:extLst>
              <a:ext uri="{28A0092B-C50C-407E-A947-70E740481C1C}">
                <a14:useLocalDpi xmlns:a14="http://schemas.microsoft.com/office/drawing/2010/main" val="0"/>
              </a:ext>
            </a:extLst>
          </a:blip>
          <a:srcRect b="2011"/>
          <a:stretch/>
        </p:blipFill>
        <p:spPr>
          <a:xfrm>
            <a:off x="431995" y="686563"/>
            <a:ext cx="2399643" cy="3097959"/>
          </a:xfrm>
          <a:prstGeom prst="rect">
            <a:avLst/>
          </a:prstGeom>
        </p:spPr>
      </p:pic>
      <p:sp>
        <p:nvSpPr>
          <p:cNvPr id="5" name="TextBox 4"/>
          <p:cNvSpPr txBox="1"/>
          <p:nvPr/>
        </p:nvSpPr>
        <p:spPr>
          <a:xfrm>
            <a:off x="431995" y="3328610"/>
            <a:ext cx="2553007" cy="369332"/>
          </a:xfrm>
          <a:prstGeom prst="rect">
            <a:avLst/>
          </a:prstGeom>
          <a:noFill/>
        </p:spPr>
        <p:txBody>
          <a:bodyPr wrap="square" rtlCol="0">
            <a:spAutoFit/>
          </a:bodyPr>
          <a:lstStyle/>
          <a:p>
            <a:r>
              <a:rPr lang="en-US" dirty="0" smtClean="0"/>
              <a:t>1960-1964</a:t>
            </a:r>
            <a:endParaRPr lang="en-US" dirty="0"/>
          </a:p>
        </p:txBody>
      </p:sp>
      <p:pic>
        <p:nvPicPr>
          <p:cNvPr id="8" name="Picture 7" descr="s50s60s.png"/>
          <p:cNvPicPr>
            <a:picLocks noChangeAspect="1"/>
          </p:cNvPicPr>
          <p:nvPr/>
        </p:nvPicPr>
        <p:blipFill rotWithShape="1">
          <a:blip r:embed="rId5">
            <a:extLst>
              <a:ext uri="{28A0092B-C50C-407E-A947-70E740481C1C}">
                <a14:useLocalDpi xmlns:a14="http://schemas.microsoft.com/office/drawing/2010/main" val="0"/>
              </a:ext>
            </a:extLst>
          </a:blip>
          <a:srcRect b="2011"/>
          <a:stretch/>
        </p:blipFill>
        <p:spPr>
          <a:xfrm>
            <a:off x="431996" y="3762329"/>
            <a:ext cx="2393104" cy="3089518"/>
          </a:xfrm>
          <a:prstGeom prst="rect">
            <a:avLst/>
          </a:prstGeom>
        </p:spPr>
      </p:pic>
      <p:sp>
        <p:nvSpPr>
          <p:cNvPr id="9" name="TextBox 8"/>
          <p:cNvSpPr txBox="1"/>
          <p:nvPr/>
        </p:nvSpPr>
        <p:spPr>
          <a:xfrm>
            <a:off x="431996" y="6427461"/>
            <a:ext cx="2553007" cy="369332"/>
          </a:xfrm>
          <a:prstGeom prst="rect">
            <a:avLst/>
          </a:prstGeom>
          <a:noFill/>
        </p:spPr>
        <p:txBody>
          <a:bodyPr wrap="square" rtlCol="0">
            <a:spAutoFit/>
          </a:bodyPr>
          <a:lstStyle/>
          <a:p>
            <a:r>
              <a:rPr lang="en-US" dirty="0" smtClean="0"/>
              <a:t>1965-1969</a:t>
            </a:r>
            <a:endParaRPr lang="en-US" dirty="0"/>
          </a:p>
        </p:txBody>
      </p:sp>
      <p:sp>
        <p:nvSpPr>
          <p:cNvPr id="10" name="Slide Number Placeholder 9"/>
          <p:cNvSpPr>
            <a:spLocks noGrp="1"/>
          </p:cNvSpPr>
          <p:nvPr>
            <p:ph type="sldNum" sz="quarter" idx="12"/>
          </p:nvPr>
        </p:nvSpPr>
        <p:spPr>
          <a:xfrm>
            <a:off x="8079636" y="6418478"/>
            <a:ext cx="990600" cy="365125"/>
          </a:xfrm>
        </p:spPr>
        <p:txBody>
          <a:bodyPr/>
          <a:lstStyle/>
          <a:p>
            <a:fld id="{38237106-F2ED-405E-BC33-CC3CF426205F}" type="slidenum">
              <a:rPr lang="en-US" sz="2400" smtClean="0"/>
              <a:pPr/>
              <a:t>18</a:t>
            </a:fld>
            <a:endParaRPr lang="en-US" sz="2400"/>
          </a:p>
        </p:txBody>
      </p:sp>
      <p:sp>
        <p:nvSpPr>
          <p:cNvPr id="11" name="Title 1"/>
          <p:cNvSpPr txBox="1">
            <a:spLocks/>
          </p:cNvSpPr>
          <p:nvPr/>
        </p:nvSpPr>
        <p:spPr>
          <a:xfrm>
            <a:off x="0" y="-22801"/>
            <a:ext cx="7924800" cy="696537"/>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smtClean="0"/>
              <a:t>AVERAGE PIXEL IMAGES WITH NUMPY AND OPENCV</a:t>
            </a:r>
            <a:endParaRPr lang="en-US" sz="2800" dirty="0"/>
          </a:p>
        </p:txBody>
      </p:sp>
      <p:pic>
        <p:nvPicPr>
          <p:cNvPr id="12" name="Picture 11" descr="image1.jpg"/>
          <p:cNvPicPr>
            <a:picLocks noChangeAspect="1"/>
          </p:cNvPicPr>
          <p:nvPr/>
        </p:nvPicPr>
        <p:blipFill rotWithShape="1">
          <a:blip r:embed="rId6" cstate="print">
            <a:extLst>
              <a:ext uri="{28A0092B-C50C-407E-A947-70E740481C1C}">
                <a14:useLocalDpi xmlns:a14="http://schemas.microsoft.com/office/drawing/2010/main" val="0"/>
              </a:ext>
            </a:extLst>
          </a:blip>
          <a:srcRect b="3377"/>
          <a:stretch/>
        </p:blipFill>
        <p:spPr>
          <a:xfrm>
            <a:off x="6132911" y="672133"/>
            <a:ext cx="2412958" cy="3097958"/>
          </a:xfrm>
          <a:prstGeom prst="rect">
            <a:avLst/>
          </a:prstGeom>
        </p:spPr>
      </p:pic>
      <p:pic>
        <p:nvPicPr>
          <p:cNvPr id="14" name="Picture 13" descr="image1.jpg"/>
          <p:cNvPicPr>
            <a:picLocks noChangeAspect="1"/>
          </p:cNvPicPr>
          <p:nvPr/>
        </p:nvPicPr>
        <p:blipFill rotWithShape="1">
          <a:blip r:embed="rId7" cstate="print">
            <a:extLst>
              <a:ext uri="{28A0092B-C50C-407E-A947-70E740481C1C}">
                <a14:useLocalDpi xmlns:a14="http://schemas.microsoft.com/office/drawing/2010/main" val="0"/>
              </a:ext>
            </a:extLst>
          </a:blip>
          <a:srcRect b="2156"/>
          <a:stretch/>
        </p:blipFill>
        <p:spPr>
          <a:xfrm>
            <a:off x="3260447" y="3683850"/>
            <a:ext cx="2461243" cy="3182427"/>
          </a:xfrm>
          <a:prstGeom prst="rect">
            <a:avLst/>
          </a:prstGeom>
        </p:spPr>
      </p:pic>
      <p:pic>
        <p:nvPicPr>
          <p:cNvPr id="15" name="Picture 14" descr="image1.jpg"/>
          <p:cNvPicPr>
            <a:picLocks noChangeAspect="1"/>
          </p:cNvPicPr>
          <p:nvPr/>
        </p:nvPicPr>
        <p:blipFill rotWithShape="1">
          <a:blip r:embed="rId8" cstate="print">
            <a:extLst>
              <a:ext uri="{28A0092B-C50C-407E-A947-70E740481C1C}">
                <a14:useLocalDpi xmlns:a14="http://schemas.microsoft.com/office/drawing/2010/main" val="0"/>
              </a:ext>
            </a:extLst>
          </a:blip>
          <a:srcRect b="2156"/>
          <a:stretch/>
        </p:blipFill>
        <p:spPr>
          <a:xfrm>
            <a:off x="6132928" y="3625454"/>
            <a:ext cx="2412941" cy="3240823"/>
          </a:xfrm>
          <a:prstGeom prst="rect">
            <a:avLst/>
          </a:prstGeom>
        </p:spPr>
      </p:pic>
      <p:sp>
        <p:nvSpPr>
          <p:cNvPr id="19" name="TextBox 18"/>
          <p:cNvSpPr txBox="1"/>
          <p:nvPr/>
        </p:nvSpPr>
        <p:spPr>
          <a:xfrm>
            <a:off x="5088825" y="3314518"/>
            <a:ext cx="2553007" cy="369332"/>
          </a:xfrm>
          <a:prstGeom prst="rect">
            <a:avLst/>
          </a:prstGeom>
          <a:noFill/>
        </p:spPr>
        <p:txBody>
          <a:bodyPr wrap="square" rtlCol="0">
            <a:spAutoFit/>
          </a:bodyPr>
          <a:lstStyle/>
          <a:p>
            <a:r>
              <a:rPr lang="en-US" dirty="0" smtClean="0"/>
              <a:t>1962</a:t>
            </a:r>
            <a:endParaRPr lang="en-US" dirty="0"/>
          </a:p>
        </p:txBody>
      </p:sp>
      <p:sp>
        <p:nvSpPr>
          <p:cNvPr id="20" name="TextBox 19"/>
          <p:cNvSpPr txBox="1"/>
          <p:nvPr/>
        </p:nvSpPr>
        <p:spPr>
          <a:xfrm>
            <a:off x="7924800" y="3271209"/>
            <a:ext cx="2553007" cy="369332"/>
          </a:xfrm>
          <a:prstGeom prst="rect">
            <a:avLst/>
          </a:prstGeom>
          <a:noFill/>
        </p:spPr>
        <p:txBody>
          <a:bodyPr wrap="square" rtlCol="0">
            <a:spAutoFit/>
          </a:bodyPr>
          <a:lstStyle/>
          <a:p>
            <a:r>
              <a:rPr lang="en-US" dirty="0" smtClean="0"/>
              <a:t>1964</a:t>
            </a:r>
            <a:endParaRPr lang="en-US" dirty="0"/>
          </a:p>
        </p:txBody>
      </p:sp>
      <p:sp>
        <p:nvSpPr>
          <p:cNvPr id="21" name="TextBox 20"/>
          <p:cNvSpPr txBox="1"/>
          <p:nvPr/>
        </p:nvSpPr>
        <p:spPr>
          <a:xfrm>
            <a:off x="5088825" y="6443469"/>
            <a:ext cx="2553007" cy="369332"/>
          </a:xfrm>
          <a:prstGeom prst="rect">
            <a:avLst/>
          </a:prstGeom>
          <a:noFill/>
        </p:spPr>
        <p:txBody>
          <a:bodyPr wrap="square" rtlCol="0">
            <a:spAutoFit/>
          </a:bodyPr>
          <a:lstStyle/>
          <a:p>
            <a:r>
              <a:rPr lang="en-US" dirty="0" smtClean="0"/>
              <a:t>1966</a:t>
            </a:r>
            <a:endParaRPr lang="en-US" dirty="0"/>
          </a:p>
        </p:txBody>
      </p:sp>
      <p:sp>
        <p:nvSpPr>
          <p:cNvPr id="22" name="TextBox 21"/>
          <p:cNvSpPr txBox="1"/>
          <p:nvPr/>
        </p:nvSpPr>
        <p:spPr>
          <a:xfrm>
            <a:off x="7867496" y="6455074"/>
            <a:ext cx="2553007" cy="369332"/>
          </a:xfrm>
          <a:prstGeom prst="rect">
            <a:avLst/>
          </a:prstGeom>
          <a:noFill/>
        </p:spPr>
        <p:txBody>
          <a:bodyPr wrap="square" rtlCol="0">
            <a:spAutoFit/>
          </a:bodyPr>
          <a:lstStyle/>
          <a:p>
            <a:r>
              <a:rPr lang="en-US" dirty="0" smtClean="0"/>
              <a:t>1968</a:t>
            </a:r>
            <a:endParaRPr lang="en-US" dirty="0"/>
          </a:p>
        </p:txBody>
      </p:sp>
      <p:sp>
        <p:nvSpPr>
          <p:cNvPr id="3" name="Oval 2"/>
          <p:cNvSpPr/>
          <p:nvPr/>
        </p:nvSpPr>
        <p:spPr>
          <a:xfrm>
            <a:off x="759152" y="3754286"/>
            <a:ext cx="2292748" cy="2882610"/>
          </a:xfrm>
          <a:prstGeom prst="ellipse">
            <a:avLst/>
          </a:prstGeom>
          <a:noFill/>
          <a:ln>
            <a:solidFill>
              <a:srgbClr val="A400A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660066"/>
              </a:solidFill>
            </a:endParaRPr>
          </a:p>
        </p:txBody>
      </p:sp>
    </p:spTree>
    <p:extLst>
      <p:ext uri="{BB962C8B-B14F-4D97-AF65-F5344CB8AC3E}">
        <p14:creationId xmlns:p14="http://schemas.microsoft.com/office/powerpoint/2010/main" val="31629194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70s.png"/>
          <p:cNvPicPr>
            <a:picLocks noChangeAspect="1"/>
          </p:cNvPicPr>
          <p:nvPr/>
        </p:nvPicPr>
        <p:blipFill rotWithShape="1">
          <a:blip r:embed="rId3">
            <a:extLst>
              <a:ext uri="{28A0092B-C50C-407E-A947-70E740481C1C}">
                <a14:useLocalDpi xmlns:a14="http://schemas.microsoft.com/office/drawing/2010/main" val="0"/>
              </a:ext>
            </a:extLst>
          </a:blip>
          <a:srcRect b="2965"/>
          <a:stretch/>
        </p:blipFill>
        <p:spPr>
          <a:xfrm>
            <a:off x="37140" y="914934"/>
            <a:ext cx="2393073" cy="3059391"/>
          </a:xfrm>
          <a:prstGeom prst="rect">
            <a:avLst/>
          </a:prstGeom>
        </p:spPr>
      </p:pic>
      <p:pic>
        <p:nvPicPr>
          <p:cNvPr id="14" name="Picture 13" descr="image1.jpg"/>
          <p:cNvPicPr>
            <a:picLocks noChangeAspect="1"/>
          </p:cNvPicPr>
          <p:nvPr/>
        </p:nvPicPr>
        <p:blipFill rotWithShape="1">
          <a:blip r:embed="rId4" cstate="print">
            <a:extLst>
              <a:ext uri="{28A0092B-C50C-407E-A947-70E740481C1C}">
                <a14:useLocalDpi xmlns:a14="http://schemas.microsoft.com/office/drawing/2010/main" val="0"/>
              </a:ext>
            </a:extLst>
          </a:blip>
          <a:srcRect b="2490"/>
          <a:stretch/>
        </p:blipFill>
        <p:spPr>
          <a:xfrm>
            <a:off x="2419684" y="912528"/>
            <a:ext cx="2183724" cy="3061797"/>
          </a:xfrm>
          <a:prstGeom prst="rect">
            <a:avLst/>
          </a:prstGeom>
        </p:spPr>
      </p:pic>
      <p:sp>
        <p:nvSpPr>
          <p:cNvPr id="16" name="TextBox 15"/>
          <p:cNvSpPr txBox="1"/>
          <p:nvPr/>
        </p:nvSpPr>
        <p:spPr>
          <a:xfrm>
            <a:off x="1739588" y="3462792"/>
            <a:ext cx="1526673" cy="369332"/>
          </a:xfrm>
          <a:prstGeom prst="rect">
            <a:avLst/>
          </a:prstGeom>
          <a:noFill/>
        </p:spPr>
        <p:txBody>
          <a:bodyPr wrap="square" rtlCol="0">
            <a:spAutoFit/>
          </a:bodyPr>
          <a:lstStyle/>
          <a:p>
            <a:r>
              <a:rPr lang="en-US" dirty="0" smtClean="0"/>
              <a:t>1970s</a:t>
            </a:r>
            <a:endParaRPr lang="en-US" dirty="0"/>
          </a:p>
        </p:txBody>
      </p:sp>
      <p:sp>
        <p:nvSpPr>
          <p:cNvPr id="2" name="Title 1"/>
          <p:cNvSpPr>
            <a:spLocks noGrp="1"/>
          </p:cNvSpPr>
          <p:nvPr>
            <p:ph type="title"/>
          </p:nvPr>
        </p:nvSpPr>
        <p:spPr>
          <a:xfrm>
            <a:off x="0" y="-29199"/>
            <a:ext cx="7924800" cy="696537"/>
          </a:xfrm>
        </p:spPr>
        <p:txBody>
          <a:bodyPr/>
          <a:lstStyle/>
          <a:p>
            <a:r>
              <a:rPr lang="en-US" sz="2800" dirty="0" smtClean="0"/>
              <a:t>AVERAGE PIXEL IMAGES WITH NUMPY AND OPENCV</a:t>
            </a:r>
            <a:endParaRPr lang="en-US" sz="2800" dirty="0"/>
          </a:p>
        </p:txBody>
      </p:sp>
      <p:sp>
        <p:nvSpPr>
          <p:cNvPr id="8" name="Slide Number Placeholder 7"/>
          <p:cNvSpPr>
            <a:spLocks noGrp="1"/>
          </p:cNvSpPr>
          <p:nvPr>
            <p:ph type="sldNum" sz="quarter" idx="12"/>
          </p:nvPr>
        </p:nvSpPr>
        <p:spPr>
          <a:xfrm>
            <a:off x="8114449" y="6401173"/>
            <a:ext cx="990600" cy="365125"/>
          </a:xfrm>
        </p:spPr>
        <p:txBody>
          <a:bodyPr/>
          <a:lstStyle/>
          <a:p>
            <a:fld id="{38237106-F2ED-405E-BC33-CC3CF426205F}" type="slidenum">
              <a:rPr lang="en-US" sz="2400" smtClean="0"/>
              <a:pPr/>
              <a:t>19</a:t>
            </a:fld>
            <a:endParaRPr lang="en-US" dirty="0"/>
          </a:p>
        </p:txBody>
      </p:sp>
      <p:pic>
        <p:nvPicPr>
          <p:cNvPr id="5" name="Picture 4" descr="2000s.png"/>
          <p:cNvPicPr>
            <a:picLocks noChangeAspect="1"/>
          </p:cNvPicPr>
          <p:nvPr/>
        </p:nvPicPr>
        <p:blipFill rotWithShape="1">
          <a:blip r:embed="rId5">
            <a:extLst>
              <a:ext uri="{28A0092B-C50C-407E-A947-70E740481C1C}">
                <a14:useLocalDpi xmlns:a14="http://schemas.microsoft.com/office/drawing/2010/main" val="0"/>
              </a:ext>
            </a:extLst>
          </a:blip>
          <a:srcRect b="2137"/>
          <a:stretch/>
        </p:blipFill>
        <p:spPr>
          <a:xfrm>
            <a:off x="4594688" y="917853"/>
            <a:ext cx="2337855" cy="3014316"/>
          </a:xfrm>
          <a:prstGeom prst="rect">
            <a:avLst/>
          </a:prstGeom>
        </p:spPr>
      </p:pic>
      <p:pic>
        <p:nvPicPr>
          <p:cNvPr id="4" name="Picture 3" descr="2010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9010" y="3797362"/>
            <a:ext cx="2337855" cy="3088673"/>
          </a:xfrm>
          <a:prstGeom prst="rect">
            <a:avLst/>
          </a:prstGeom>
        </p:spPr>
      </p:pic>
      <p:sp>
        <p:nvSpPr>
          <p:cNvPr id="6" name="TextBox 5"/>
          <p:cNvSpPr txBox="1"/>
          <p:nvPr/>
        </p:nvSpPr>
        <p:spPr>
          <a:xfrm>
            <a:off x="4628914" y="6450773"/>
            <a:ext cx="2925053" cy="369332"/>
          </a:xfrm>
          <a:prstGeom prst="rect">
            <a:avLst/>
          </a:prstGeom>
          <a:noFill/>
        </p:spPr>
        <p:txBody>
          <a:bodyPr wrap="square" rtlCol="0">
            <a:spAutoFit/>
          </a:bodyPr>
          <a:lstStyle/>
          <a:p>
            <a:r>
              <a:rPr lang="en-US" dirty="0" smtClean="0"/>
              <a:t>2010s</a:t>
            </a:r>
            <a:endParaRPr lang="en-US" dirty="0"/>
          </a:p>
        </p:txBody>
      </p:sp>
      <p:sp>
        <p:nvSpPr>
          <p:cNvPr id="7" name="TextBox 6"/>
          <p:cNvSpPr txBox="1"/>
          <p:nvPr/>
        </p:nvSpPr>
        <p:spPr>
          <a:xfrm>
            <a:off x="4594688" y="3471808"/>
            <a:ext cx="1526673" cy="369332"/>
          </a:xfrm>
          <a:prstGeom prst="rect">
            <a:avLst/>
          </a:prstGeom>
          <a:noFill/>
        </p:spPr>
        <p:txBody>
          <a:bodyPr wrap="square" rtlCol="0">
            <a:spAutoFit/>
          </a:bodyPr>
          <a:lstStyle/>
          <a:p>
            <a:r>
              <a:rPr lang="en-US" dirty="0" smtClean="0"/>
              <a:t>2000s</a:t>
            </a:r>
            <a:endParaRPr lang="en-US" dirty="0"/>
          </a:p>
        </p:txBody>
      </p:sp>
      <p:pic>
        <p:nvPicPr>
          <p:cNvPr id="9" name="Picture 8" descr="image1.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6283" y="906305"/>
            <a:ext cx="2236361" cy="3014316"/>
          </a:xfrm>
          <a:prstGeom prst="rect">
            <a:avLst/>
          </a:prstGeom>
        </p:spPr>
      </p:pic>
      <p:pic>
        <p:nvPicPr>
          <p:cNvPr id="10" name="Picture 9" descr="image1.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4070" y="3833382"/>
            <a:ext cx="2192896" cy="3022742"/>
          </a:xfrm>
          <a:prstGeom prst="rect">
            <a:avLst/>
          </a:prstGeom>
        </p:spPr>
      </p:pic>
      <p:pic>
        <p:nvPicPr>
          <p:cNvPr id="11" name="Picture 10" descr="1980s.png"/>
          <p:cNvPicPr>
            <a:picLocks noChangeAspect="1"/>
          </p:cNvPicPr>
          <p:nvPr/>
        </p:nvPicPr>
        <p:blipFill rotWithShape="1">
          <a:blip r:embed="rId9">
            <a:extLst>
              <a:ext uri="{28A0092B-C50C-407E-A947-70E740481C1C}">
                <a14:useLocalDpi xmlns:a14="http://schemas.microsoft.com/office/drawing/2010/main" val="0"/>
              </a:ext>
            </a:extLst>
          </a:blip>
          <a:srcRect b="2206"/>
          <a:stretch/>
        </p:blipFill>
        <p:spPr>
          <a:xfrm>
            <a:off x="34795" y="3812990"/>
            <a:ext cx="2397215" cy="3088673"/>
          </a:xfrm>
          <a:prstGeom prst="rect">
            <a:avLst/>
          </a:prstGeom>
        </p:spPr>
      </p:pic>
      <p:pic>
        <p:nvPicPr>
          <p:cNvPr id="12" name="Picture 11" descr="image1.jpg"/>
          <p:cNvPicPr>
            <a:picLocks noChangeAspect="1"/>
          </p:cNvPicPr>
          <p:nvPr/>
        </p:nvPicPr>
        <p:blipFill rotWithShape="1">
          <a:blip r:embed="rId10" cstate="print">
            <a:extLst>
              <a:ext uri="{28A0092B-C50C-407E-A947-70E740481C1C}">
                <a14:useLocalDpi xmlns:a14="http://schemas.microsoft.com/office/drawing/2010/main" val="0"/>
              </a:ext>
            </a:extLst>
          </a:blip>
          <a:srcRect b="2359"/>
          <a:stretch/>
        </p:blipFill>
        <p:spPr>
          <a:xfrm>
            <a:off x="2417411" y="3828722"/>
            <a:ext cx="2163907" cy="3012752"/>
          </a:xfrm>
          <a:prstGeom prst="rect">
            <a:avLst/>
          </a:prstGeom>
        </p:spPr>
      </p:pic>
      <p:sp>
        <p:nvSpPr>
          <p:cNvPr id="15" name="TextBox 14"/>
          <p:cNvSpPr txBox="1"/>
          <p:nvPr/>
        </p:nvSpPr>
        <p:spPr>
          <a:xfrm>
            <a:off x="1668673" y="6427067"/>
            <a:ext cx="1526673" cy="369332"/>
          </a:xfrm>
          <a:prstGeom prst="rect">
            <a:avLst/>
          </a:prstGeom>
          <a:noFill/>
        </p:spPr>
        <p:txBody>
          <a:bodyPr wrap="square" rtlCol="0">
            <a:spAutoFit/>
          </a:bodyPr>
          <a:lstStyle/>
          <a:p>
            <a:r>
              <a:rPr lang="en-US" dirty="0" smtClean="0"/>
              <a:t>1980s</a:t>
            </a:r>
            <a:endParaRPr lang="en-US" dirty="0"/>
          </a:p>
        </p:txBody>
      </p:sp>
    </p:spTree>
    <p:extLst>
      <p:ext uri="{BB962C8B-B14F-4D97-AF65-F5344CB8AC3E}">
        <p14:creationId xmlns:p14="http://schemas.microsoft.com/office/powerpoint/2010/main" val="32648074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Slide Number Placeholder 7"/>
          <p:cNvSpPr>
            <a:spLocks noGrp="1"/>
          </p:cNvSpPr>
          <p:nvPr>
            <p:ph type="sldNum" sz="quarter" idx="12"/>
          </p:nvPr>
        </p:nvSpPr>
        <p:spPr>
          <a:xfrm>
            <a:off x="8054783" y="6386232"/>
            <a:ext cx="990600" cy="365125"/>
          </a:xfrm>
        </p:spPr>
        <p:txBody>
          <a:bodyPr/>
          <a:lstStyle/>
          <a:p>
            <a:fld id="{38237106-F2ED-405E-BC33-CC3CF426205F}" type="slidenum">
              <a:rPr lang="en-US" sz="2400" smtClean="0"/>
              <a:pPr/>
              <a:t>2</a:t>
            </a:fld>
            <a:endParaRPr lang="en-US" sz="2400" dirty="0"/>
          </a:p>
        </p:txBody>
      </p:sp>
      <p:sp>
        <p:nvSpPr>
          <p:cNvPr id="3" name="Content Placeholder 2"/>
          <p:cNvSpPr>
            <a:spLocks noGrp="1"/>
          </p:cNvSpPr>
          <p:nvPr>
            <p:ph sz="quarter" idx="13"/>
          </p:nvPr>
        </p:nvSpPr>
        <p:spPr>
          <a:xfrm>
            <a:off x="609600" y="1600200"/>
            <a:ext cx="7924800" cy="4114800"/>
          </a:xfrm>
          <a:prstGeom prst="rect">
            <a:avLst/>
          </a:prstGeom>
        </p:spPr>
        <p:txBody>
          <a:bodyPr/>
          <a:lstStyle/>
          <a:p>
            <a:endParaRPr lang="en-US" dirty="0"/>
          </a:p>
        </p:txBody>
      </p:sp>
      <p:pic>
        <p:nvPicPr>
          <p:cNvPr id="7" name="Picture 6" descr="image1.jpg"/>
          <p:cNvPicPr>
            <a:picLocks noChangeAspect="1"/>
          </p:cNvPicPr>
          <p:nvPr/>
        </p:nvPicPr>
        <p:blipFill rotWithShape="1">
          <a:blip r:embed="rId3" cstate="print">
            <a:extLst>
              <a:ext uri="{28A0092B-C50C-407E-A947-70E740481C1C}">
                <a14:useLocalDpi xmlns:a14="http://schemas.microsoft.com/office/drawing/2010/main" val="0"/>
              </a:ext>
            </a:extLst>
          </a:blip>
          <a:srcRect b="2303"/>
          <a:stretch/>
        </p:blipFill>
        <p:spPr>
          <a:xfrm>
            <a:off x="4448257" y="126058"/>
            <a:ext cx="4737801" cy="6181528"/>
          </a:xfrm>
          <a:prstGeom prst="rect">
            <a:avLst/>
          </a:prstGeom>
        </p:spPr>
      </p:pic>
      <p:pic>
        <p:nvPicPr>
          <p:cNvPr id="4" name="Picture 3" descr="33922__83418.1367447428.1280.128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0" y="140169"/>
            <a:ext cx="4511991" cy="6196469"/>
          </a:xfrm>
          <a:prstGeom prst="rect">
            <a:avLst/>
          </a:prstGeom>
        </p:spPr>
      </p:pic>
      <p:sp>
        <p:nvSpPr>
          <p:cNvPr id="9" name="TextBox 8"/>
          <p:cNvSpPr txBox="1"/>
          <p:nvPr/>
        </p:nvSpPr>
        <p:spPr>
          <a:xfrm>
            <a:off x="154717" y="6301138"/>
            <a:ext cx="2925053" cy="369332"/>
          </a:xfrm>
          <a:prstGeom prst="rect">
            <a:avLst/>
          </a:prstGeom>
          <a:noFill/>
        </p:spPr>
        <p:txBody>
          <a:bodyPr wrap="square" rtlCol="0">
            <a:spAutoFit/>
          </a:bodyPr>
          <a:lstStyle/>
          <a:p>
            <a:r>
              <a:rPr lang="en-US" dirty="0" smtClean="0"/>
              <a:t>1936</a:t>
            </a:r>
            <a:endParaRPr lang="en-US" dirty="0"/>
          </a:p>
        </p:txBody>
      </p:sp>
      <p:sp>
        <p:nvSpPr>
          <p:cNvPr id="10" name="TextBox 9"/>
          <p:cNvSpPr txBox="1"/>
          <p:nvPr/>
        </p:nvSpPr>
        <p:spPr>
          <a:xfrm>
            <a:off x="4655661" y="6335606"/>
            <a:ext cx="1526673" cy="369332"/>
          </a:xfrm>
          <a:prstGeom prst="rect">
            <a:avLst/>
          </a:prstGeom>
          <a:noFill/>
        </p:spPr>
        <p:txBody>
          <a:bodyPr wrap="square" rtlCol="0">
            <a:spAutoFit/>
          </a:bodyPr>
          <a:lstStyle/>
          <a:p>
            <a:r>
              <a:rPr lang="en-US" dirty="0" smtClean="0"/>
              <a:t>1959</a:t>
            </a:r>
            <a:endParaRPr lang="en-US" dirty="0"/>
          </a:p>
        </p:txBody>
      </p:sp>
    </p:spTree>
    <p:extLst>
      <p:ext uri="{BB962C8B-B14F-4D97-AF65-F5344CB8AC3E}">
        <p14:creationId xmlns:p14="http://schemas.microsoft.com/office/powerpoint/2010/main" val="54357182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lp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78" y="274638"/>
            <a:ext cx="4456839" cy="6462417"/>
          </a:xfrm>
          <a:prstGeom prst="rect">
            <a:avLst/>
          </a:prstGeom>
        </p:spPr>
      </p:pic>
      <p:pic>
        <p:nvPicPr>
          <p:cNvPr id="9" name="Picture 8" descr="COS040119_Cover-155193469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3480" y="274638"/>
            <a:ext cx="4605400" cy="6462418"/>
          </a:xfrm>
          <a:prstGeom prst="rect">
            <a:avLst/>
          </a:prstGeom>
        </p:spPr>
      </p:pic>
    </p:spTree>
    <p:extLst>
      <p:ext uri="{BB962C8B-B14F-4D97-AF65-F5344CB8AC3E}">
        <p14:creationId xmlns:p14="http://schemas.microsoft.com/office/powerpoint/2010/main" val="11161402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738" y="130797"/>
            <a:ext cx="7336605" cy="1325562"/>
          </a:xfrm>
        </p:spPr>
        <p:txBody>
          <a:bodyPr/>
          <a:lstStyle/>
          <a:p>
            <a:pPr algn="ctr"/>
            <a:r>
              <a:rPr lang="en-US" sz="8000" b="1" spc="-300" dirty="0" smtClean="0">
                <a:solidFill>
                  <a:srgbClr val="FC008B"/>
                </a:solidFill>
              </a:rPr>
              <a:t>Conclusions</a:t>
            </a:r>
            <a:endParaRPr lang="en-US" sz="3600" b="1" spc="-300" dirty="0">
              <a:solidFill>
                <a:srgbClr val="FC008B"/>
              </a:solidFill>
            </a:endParaRPr>
          </a:p>
        </p:txBody>
      </p:sp>
      <p:sp>
        <p:nvSpPr>
          <p:cNvPr id="4" name="Slide Number Placeholder 3"/>
          <p:cNvSpPr>
            <a:spLocks noGrp="1"/>
          </p:cNvSpPr>
          <p:nvPr>
            <p:ph type="sldNum" sz="quarter" idx="12"/>
          </p:nvPr>
        </p:nvSpPr>
        <p:spPr>
          <a:xfrm>
            <a:off x="8081433" y="6398683"/>
            <a:ext cx="990600" cy="365125"/>
          </a:xfrm>
        </p:spPr>
        <p:txBody>
          <a:bodyPr/>
          <a:lstStyle/>
          <a:p>
            <a:fld id="{38237106-F2ED-405E-BC33-CC3CF426205F}" type="slidenum">
              <a:rPr lang="en-US" sz="2400" smtClean="0"/>
              <a:pPr/>
              <a:t>21</a:t>
            </a:fld>
            <a:endParaRPr lang="en-US" sz="2400"/>
          </a:p>
        </p:txBody>
      </p:sp>
      <p:sp>
        <p:nvSpPr>
          <p:cNvPr id="3" name="Content Placeholder 2"/>
          <p:cNvSpPr>
            <a:spLocks noGrp="1"/>
          </p:cNvSpPr>
          <p:nvPr>
            <p:ph sz="quarter" idx="13"/>
          </p:nvPr>
        </p:nvSpPr>
        <p:spPr>
          <a:xfrm>
            <a:off x="468729" y="1600200"/>
            <a:ext cx="8406887" cy="4114800"/>
          </a:xfrm>
          <a:prstGeom prst="rect">
            <a:avLst/>
          </a:prstGeom>
        </p:spPr>
        <p:txBody>
          <a:bodyPr/>
          <a:lstStyle/>
          <a:p>
            <a:r>
              <a:rPr lang="en-US" sz="2000" dirty="0" smtClean="0">
                <a:latin typeface="Arial"/>
                <a:cs typeface="Arial"/>
              </a:rPr>
              <a:t>Shifts </a:t>
            </a:r>
            <a:r>
              <a:rPr lang="en-US" sz="2000" dirty="0">
                <a:latin typeface="Arial"/>
                <a:cs typeface="Arial"/>
              </a:rPr>
              <a:t>in editors at Cosmo create the largest content </a:t>
            </a:r>
            <a:r>
              <a:rPr lang="en-US" sz="2000" dirty="0" smtClean="0">
                <a:latin typeface="Arial"/>
                <a:cs typeface="Arial"/>
              </a:rPr>
              <a:t>shifts</a:t>
            </a:r>
          </a:p>
          <a:p>
            <a:r>
              <a:rPr lang="en-US" sz="2000" dirty="0">
                <a:latin typeface="Arial"/>
                <a:cs typeface="Arial"/>
              </a:rPr>
              <a:t>In 1965, a shift in focus occurred from content women might be interested in, to content that is </a:t>
            </a:r>
            <a:r>
              <a:rPr lang="en-US" sz="2000" i="1" dirty="0">
                <a:latin typeface="Arial"/>
                <a:cs typeface="Arial"/>
              </a:rPr>
              <a:t>about </a:t>
            </a:r>
            <a:r>
              <a:rPr lang="en-US" sz="2000" dirty="0">
                <a:latin typeface="Arial"/>
                <a:cs typeface="Arial"/>
              </a:rPr>
              <a:t>women as </a:t>
            </a:r>
            <a:r>
              <a:rPr lang="en-US" sz="2000" dirty="0" smtClean="0">
                <a:latin typeface="Arial"/>
                <a:cs typeface="Arial"/>
              </a:rPr>
              <a:t>individuals</a:t>
            </a:r>
          </a:p>
          <a:p>
            <a:r>
              <a:rPr lang="en-US" sz="2000" dirty="0" smtClean="0">
                <a:latin typeface="Arial"/>
                <a:cs typeface="Arial"/>
              </a:rPr>
              <a:t>In the 2000s, we begin to see more words associated with “power”</a:t>
            </a:r>
          </a:p>
          <a:p>
            <a:r>
              <a:rPr lang="en-US" sz="2000" dirty="0" smtClean="0">
                <a:latin typeface="Arial"/>
                <a:cs typeface="Arial"/>
              </a:rPr>
              <a:t>Graphic shifts in cover images correspond to these topic shifts</a:t>
            </a:r>
            <a:endParaRPr lang="en-US" sz="2000" dirty="0" smtClean="0"/>
          </a:p>
          <a:p>
            <a:endParaRPr lang="en-US" sz="2000" dirty="0">
              <a:latin typeface="Arial"/>
              <a:cs typeface="Arial"/>
            </a:endParaRPr>
          </a:p>
          <a:p>
            <a:pPr marL="0" indent="0">
              <a:buNone/>
            </a:pPr>
            <a:endParaRPr lang="en-US" dirty="0"/>
          </a:p>
        </p:txBody>
      </p:sp>
    </p:spTree>
    <p:extLst>
      <p:ext uri="{BB962C8B-B14F-4D97-AF65-F5344CB8AC3E}">
        <p14:creationId xmlns:p14="http://schemas.microsoft.com/office/powerpoint/2010/main" val="166122115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dirty="0"/>
          </a:p>
        </p:txBody>
      </p:sp>
      <p:sp>
        <p:nvSpPr>
          <p:cNvPr id="4" name="TextBox 3"/>
          <p:cNvSpPr txBox="1"/>
          <p:nvPr/>
        </p:nvSpPr>
        <p:spPr>
          <a:xfrm>
            <a:off x="1588498" y="1716378"/>
            <a:ext cx="6053667" cy="3046988"/>
          </a:xfrm>
          <a:prstGeom prst="rect">
            <a:avLst/>
          </a:prstGeom>
          <a:noFill/>
        </p:spPr>
        <p:txBody>
          <a:bodyPr wrap="square" rtlCol="0">
            <a:spAutoFit/>
          </a:bodyPr>
          <a:lstStyle/>
          <a:p>
            <a:pPr algn="ctr"/>
            <a:r>
              <a:rPr lang="en-US" sz="4400" b="1" dirty="0" smtClean="0">
                <a:solidFill>
                  <a:srgbClr val="FC008B"/>
                </a:solidFill>
              </a:rPr>
              <a:t>THANK YOU</a:t>
            </a:r>
          </a:p>
          <a:p>
            <a:pPr algn="ctr"/>
            <a:endParaRPr lang="en-US" sz="4400" b="1" dirty="0" smtClean="0">
              <a:solidFill>
                <a:srgbClr val="FC008B"/>
              </a:solidFill>
            </a:endParaRPr>
          </a:p>
          <a:p>
            <a:pPr algn="ctr"/>
            <a:r>
              <a:rPr lang="en-US" sz="3200" cap="none" dirty="0" smtClean="0">
                <a:latin typeface="Arial"/>
                <a:cs typeface="Arial"/>
              </a:rPr>
              <a:t/>
            </a:r>
            <a:br>
              <a:rPr lang="en-US" sz="3200" cap="none" dirty="0" smtClean="0">
                <a:latin typeface="Arial"/>
                <a:cs typeface="Arial"/>
              </a:rPr>
            </a:br>
            <a:r>
              <a:rPr lang="en-US" sz="2400" cap="none" dirty="0" smtClean="0">
                <a:latin typeface="Arial"/>
                <a:cs typeface="Arial"/>
              </a:rPr>
              <a:t>Nora May</a:t>
            </a:r>
            <a:br>
              <a:rPr lang="en-US" sz="2400" cap="none" dirty="0" smtClean="0">
                <a:latin typeface="Arial"/>
                <a:cs typeface="Arial"/>
              </a:rPr>
            </a:br>
            <a:r>
              <a:rPr lang="en-US" sz="2400" cap="none" dirty="0" smtClean="0">
                <a:latin typeface="Arial"/>
                <a:cs typeface="Arial"/>
              </a:rPr>
              <a:t>March 28, 2019</a:t>
            </a:r>
          </a:p>
          <a:p>
            <a:pPr algn="ctr"/>
            <a:r>
              <a:rPr lang="en-US" sz="2400" cap="none" dirty="0" smtClean="0">
                <a:latin typeface="Arial"/>
                <a:cs typeface="Arial"/>
              </a:rPr>
              <a:t>Metis Career Day</a:t>
            </a:r>
            <a:endParaRPr lang="en-US" sz="2400" dirty="0" smtClean="0"/>
          </a:p>
        </p:txBody>
      </p:sp>
    </p:spTree>
    <p:extLst>
      <p:ext uri="{BB962C8B-B14F-4D97-AF65-F5344CB8AC3E}">
        <p14:creationId xmlns:p14="http://schemas.microsoft.com/office/powerpoint/2010/main" val="2997080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9" name="Slide Number Placeholder 8"/>
          <p:cNvSpPr>
            <a:spLocks noGrp="1"/>
          </p:cNvSpPr>
          <p:nvPr>
            <p:ph type="sldNum" sz="quarter" idx="12"/>
          </p:nvPr>
        </p:nvSpPr>
        <p:spPr>
          <a:xfrm>
            <a:off x="8078694" y="6400521"/>
            <a:ext cx="990600" cy="365125"/>
          </a:xfrm>
        </p:spPr>
        <p:txBody>
          <a:bodyPr/>
          <a:lstStyle/>
          <a:p>
            <a:fld id="{38237106-F2ED-405E-BC33-CC3CF426205F}" type="slidenum">
              <a:rPr lang="en-US" sz="2400" smtClean="0"/>
              <a:pPr/>
              <a:t>3</a:t>
            </a:fld>
            <a:endParaRPr lang="en-US" sz="2400" dirty="0"/>
          </a:p>
        </p:txBody>
      </p:sp>
      <p:pic>
        <p:nvPicPr>
          <p:cNvPr id="6" name="Picture 5" descr="987a273416a2a785fb0b24dbbadbab6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1"/>
            <a:ext cx="4582265" cy="6234375"/>
          </a:xfrm>
          <a:prstGeom prst="rect">
            <a:avLst/>
          </a:prstGeom>
        </p:spPr>
      </p:pic>
      <p:pic>
        <p:nvPicPr>
          <p:cNvPr id="8" name="Picture 7" descr="miley-cyrus-cosmopolitan-ft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7324" y="91441"/>
            <a:ext cx="4589724" cy="6234375"/>
          </a:xfrm>
          <a:prstGeom prst="rect">
            <a:avLst/>
          </a:prstGeom>
        </p:spPr>
      </p:pic>
      <p:sp>
        <p:nvSpPr>
          <p:cNvPr id="10" name="TextBox 9"/>
          <p:cNvSpPr txBox="1"/>
          <p:nvPr/>
        </p:nvSpPr>
        <p:spPr>
          <a:xfrm>
            <a:off x="154717" y="6345867"/>
            <a:ext cx="2925053" cy="369332"/>
          </a:xfrm>
          <a:prstGeom prst="rect">
            <a:avLst/>
          </a:prstGeom>
          <a:noFill/>
        </p:spPr>
        <p:txBody>
          <a:bodyPr wrap="square" rtlCol="0">
            <a:spAutoFit/>
          </a:bodyPr>
          <a:lstStyle/>
          <a:p>
            <a:r>
              <a:rPr lang="en-US" dirty="0" smtClean="0"/>
              <a:t>2010</a:t>
            </a:r>
            <a:endParaRPr lang="en-US" dirty="0"/>
          </a:p>
        </p:txBody>
      </p:sp>
      <p:sp>
        <p:nvSpPr>
          <p:cNvPr id="11" name="TextBox 10"/>
          <p:cNvSpPr txBox="1"/>
          <p:nvPr/>
        </p:nvSpPr>
        <p:spPr>
          <a:xfrm>
            <a:off x="4655661" y="6349953"/>
            <a:ext cx="1526673" cy="369332"/>
          </a:xfrm>
          <a:prstGeom prst="rect">
            <a:avLst/>
          </a:prstGeom>
          <a:noFill/>
        </p:spPr>
        <p:txBody>
          <a:bodyPr wrap="square" rtlCol="0">
            <a:spAutoFit/>
          </a:bodyPr>
          <a:lstStyle/>
          <a:p>
            <a:r>
              <a:rPr lang="en-US" dirty="0" smtClean="0"/>
              <a:t>2013</a:t>
            </a:r>
            <a:endParaRPr lang="en-US" dirty="0"/>
          </a:p>
        </p:txBody>
      </p:sp>
    </p:spTree>
    <p:extLst>
      <p:ext uri="{BB962C8B-B14F-4D97-AF65-F5344CB8AC3E}">
        <p14:creationId xmlns:p14="http://schemas.microsoft.com/office/powerpoint/2010/main" val="295928689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792" y="-273091"/>
            <a:ext cx="7924800" cy="1143000"/>
          </a:xfrm>
        </p:spPr>
        <p:txBody>
          <a:bodyPr/>
          <a:lstStyle/>
          <a:p>
            <a:r>
              <a:rPr lang="en-US" sz="4000" b="1" dirty="0" smtClean="0">
                <a:solidFill>
                  <a:srgbClr val="FC008B"/>
                </a:solidFill>
                <a:cs typeface="Impact"/>
              </a:rPr>
              <a:t>Data and Process</a:t>
            </a:r>
            <a:endParaRPr lang="en-US" sz="4000" b="1" dirty="0">
              <a:solidFill>
                <a:srgbClr val="FC008B"/>
              </a:solidFill>
              <a:cs typeface="Impact"/>
            </a:endParaRPr>
          </a:p>
        </p:txBody>
      </p:sp>
      <p:sp>
        <p:nvSpPr>
          <p:cNvPr id="10" name="Slide Number Placeholder 9"/>
          <p:cNvSpPr>
            <a:spLocks noGrp="1"/>
          </p:cNvSpPr>
          <p:nvPr>
            <p:ph type="sldNum" sz="quarter" idx="12"/>
          </p:nvPr>
        </p:nvSpPr>
        <p:spPr>
          <a:xfrm>
            <a:off x="8067322" y="6412794"/>
            <a:ext cx="990600" cy="365125"/>
          </a:xfrm>
        </p:spPr>
        <p:txBody>
          <a:bodyPr/>
          <a:lstStyle/>
          <a:p>
            <a:fld id="{38237106-F2ED-405E-BC33-CC3CF426205F}" type="slidenum">
              <a:rPr lang="en-US" sz="2400" smtClean="0">
                <a:solidFill>
                  <a:schemeClr val="bg1"/>
                </a:solidFill>
              </a:rPr>
              <a:pPr/>
              <a:t>4</a:t>
            </a:fld>
            <a:endParaRPr lang="en-US" sz="2400" dirty="0">
              <a:solidFill>
                <a:schemeClr val="bg1"/>
              </a:solidFill>
            </a:endParaRPr>
          </a:p>
        </p:txBody>
      </p:sp>
      <p:sp>
        <p:nvSpPr>
          <p:cNvPr id="3" name="Content Placeholder 2"/>
          <p:cNvSpPr>
            <a:spLocks noGrp="1"/>
          </p:cNvSpPr>
          <p:nvPr>
            <p:ph sz="quarter" idx="13"/>
          </p:nvPr>
        </p:nvSpPr>
        <p:spPr>
          <a:xfrm>
            <a:off x="269792" y="1077689"/>
            <a:ext cx="6305421" cy="5700229"/>
          </a:xfrm>
          <a:prstGeom prst="rect">
            <a:avLst/>
          </a:prstGeom>
        </p:spPr>
        <p:txBody>
          <a:bodyPr>
            <a:normAutofit/>
          </a:bodyPr>
          <a:lstStyle/>
          <a:p>
            <a:pPr marL="0" indent="0">
              <a:buNone/>
            </a:pPr>
            <a:r>
              <a:rPr lang="en-US" sz="2000" dirty="0" smtClean="0">
                <a:latin typeface="Arial"/>
                <a:cs typeface="Arial"/>
              </a:rPr>
              <a:t>Cosmopolitan Magazine Covers (1950-2018)</a:t>
            </a:r>
          </a:p>
          <a:p>
            <a:endParaRPr lang="en-US" sz="400" dirty="0" smtClean="0">
              <a:latin typeface="Arial"/>
              <a:cs typeface="Arial"/>
            </a:endParaRPr>
          </a:p>
          <a:p>
            <a:r>
              <a:rPr lang="en-US" sz="2000" dirty="0" smtClean="0">
                <a:latin typeface="Arial"/>
                <a:cs typeface="Arial"/>
              </a:rPr>
              <a:t>Analyzing Topics:</a:t>
            </a:r>
          </a:p>
          <a:p>
            <a:pPr lvl="1"/>
            <a:r>
              <a:rPr lang="en-US" sz="2000" dirty="0" smtClean="0">
                <a:latin typeface="Arial"/>
                <a:cs typeface="Arial"/>
              </a:rPr>
              <a:t>Optical Character Recognition (OCR)</a:t>
            </a:r>
          </a:p>
          <a:p>
            <a:pPr lvl="1"/>
            <a:r>
              <a:rPr lang="en-US" sz="2000" dirty="0" smtClean="0">
                <a:latin typeface="Arial"/>
                <a:cs typeface="Arial"/>
              </a:rPr>
              <a:t>NLP Topic Modeling</a:t>
            </a:r>
          </a:p>
          <a:p>
            <a:pPr marL="457200" lvl="1" indent="0">
              <a:buNone/>
            </a:pPr>
            <a:endParaRPr lang="en-US" sz="600" dirty="0" smtClean="0">
              <a:latin typeface="Arial"/>
              <a:cs typeface="Arial"/>
            </a:endParaRPr>
          </a:p>
          <a:p>
            <a:r>
              <a:rPr lang="en-US" sz="2000" dirty="0" smtClean="0">
                <a:latin typeface="Arial"/>
                <a:cs typeface="Arial"/>
              </a:rPr>
              <a:t>Analyzing Visual Trends: </a:t>
            </a:r>
          </a:p>
          <a:p>
            <a:pPr lvl="1"/>
            <a:r>
              <a:rPr lang="en-US" sz="2000" dirty="0" smtClean="0">
                <a:latin typeface="Arial"/>
                <a:cs typeface="Arial"/>
              </a:rPr>
              <a:t>Average Pixels</a:t>
            </a:r>
          </a:p>
          <a:p>
            <a:pPr lvl="1"/>
            <a:endParaRPr lang="en-US" sz="900" dirty="0">
              <a:latin typeface="Arial"/>
              <a:cs typeface="Arial"/>
            </a:endParaRPr>
          </a:p>
        </p:txBody>
      </p:sp>
      <p:pic>
        <p:nvPicPr>
          <p:cNvPr id="8" name="Picture 7" descr="image1.jpg"/>
          <p:cNvPicPr>
            <a:picLocks noChangeAspect="1"/>
          </p:cNvPicPr>
          <p:nvPr/>
        </p:nvPicPr>
        <p:blipFill rotWithShape="1">
          <a:blip r:embed="rId3" cstate="print">
            <a:extLst>
              <a:ext uri="{28A0092B-C50C-407E-A947-70E740481C1C}">
                <a14:useLocalDpi xmlns:a14="http://schemas.microsoft.com/office/drawing/2010/main" val="0"/>
              </a:ext>
            </a:extLst>
          </a:blip>
          <a:srcRect b="2970"/>
          <a:stretch/>
        </p:blipFill>
        <p:spPr>
          <a:xfrm>
            <a:off x="6575213" y="0"/>
            <a:ext cx="2568787" cy="3403764"/>
          </a:xfrm>
          <a:prstGeom prst="rect">
            <a:avLst/>
          </a:prstGeom>
        </p:spPr>
      </p:pic>
      <p:pic>
        <p:nvPicPr>
          <p:cNvPr id="12" name="Picture 11" descr="image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5213" y="3403764"/>
            <a:ext cx="2568787" cy="3568306"/>
          </a:xfrm>
          <a:prstGeom prst="rect">
            <a:avLst/>
          </a:prstGeom>
        </p:spPr>
      </p:pic>
    </p:spTree>
    <p:extLst>
      <p:ext uri="{BB962C8B-B14F-4D97-AF65-F5344CB8AC3E}">
        <p14:creationId xmlns:p14="http://schemas.microsoft.com/office/powerpoint/2010/main" val="239235881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9-03-21 at 9.37.30 PM.png"/>
          <p:cNvPicPr>
            <a:picLocks noChangeAspect="1"/>
          </p:cNvPicPr>
          <p:nvPr/>
        </p:nvPicPr>
        <p:blipFill rotWithShape="1">
          <a:blip r:embed="rId3">
            <a:extLst>
              <a:ext uri="{28A0092B-C50C-407E-A947-70E740481C1C}">
                <a14:useLocalDpi xmlns:a14="http://schemas.microsoft.com/office/drawing/2010/main" val="0"/>
              </a:ext>
            </a:extLst>
          </a:blip>
          <a:srcRect t="1889" b="3620"/>
          <a:stretch/>
        </p:blipFill>
        <p:spPr>
          <a:xfrm>
            <a:off x="4410687" y="2107966"/>
            <a:ext cx="3540325" cy="4750033"/>
          </a:xfrm>
          <a:prstGeom prst="rect">
            <a:avLst/>
          </a:prstGeom>
        </p:spPr>
      </p:pic>
      <p:pic>
        <p:nvPicPr>
          <p:cNvPr id="5" name="Picture 4" descr="image1.jpg"/>
          <p:cNvPicPr>
            <a:picLocks noChangeAspect="1"/>
          </p:cNvPicPr>
          <p:nvPr/>
        </p:nvPicPr>
        <p:blipFill rotWithShape="1">
          <a:blip r:embed="rId4" cstate="print">
            <a:extLst>
              <a:ext uri="{28A0092B-C50C-407E-A947-70E740481C1C}">
                <a14:useLocalDpi xmlns:a14="http://schemas.microsoft.com/office/drawing/2010/main" val="0"/>
              </a:ext>
            </a:extLst>
          </a:blip>
          <a:srcRect b="2599"/>
          <a:stretch/>
        </p:blipFill>
        <p:spPr>
          <a:xfrm>
            <a:off x="869045" y="2087477"/>
            <a:ext cx="3541643" cy="4762279"/>
          </a:xfrm>
          <a:prstGeom prst="rect">
            <a:avLst/>
          </a:prstGeom>
        </p:spPr>
      </p:pic>
      <p:sp>
        <p:nvSpPr>
          <p:cNvPr id="6" name="Title 1"/>
          <p:cNvSpPr txBox="1">
            <a:spLocks/>
          </p:cNvSpPr>
          <p:nvPr/>
        </p:nvSpPr>
        <p:spPr>
          <a:xfrm>
            <a:off x="211464" y="-399486"/>
            <a:ext cx="8607303"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Optical character recognition (</a:t>
            </a:r>
            <a:r>
              <a:rPr lang="en-US" sz="3200" b="1" dirty="0" err="1"/>
              <a:t>ocr</a:t>
            </a:r>
            <a:r>
              <a:rPr lang="en-US" sz="3200" b="1" dirty="0"/>
              <a:t>)</a:t>
            </a:r>
          </a:p>
        </p:txBody>
      </p:sp>
      <p:sp>
        <p:nvSpPr>
          <p:cNvPr id="7" name="Slide Number Placeholder 6"/>
          <p:cNvSpPr>
            <a:spLocks noGrp="1"/>
          </p:cNvSpPr>
          <p:nvPr>
            <p:ph type="sldNum" sz="quarter" idx="12"/>
          </p:nvPr>
        </p:nvSpPr>
        <p:spPr>
          <a:xfrm>
            <a:off x="8029392" y="6356350"/>
            <a:ext cx="990600" cy="365125"/>
          </a:xfrm>
        </p:spPr>
        <p:txBody>
          <a:bodyPr/>
          <a:lstStyle/>
          <a:p>
            <a:fld id="{38237106-F2ED-405E-BC33-CC3CF426205F}" type="slidenum">
              <a:rPr lang="en-US" sz="2400" smtClean="0"/>
              <a:pPr/>
              <a:t>5</a:t>
            </a:fld>
            <a:endParaRPr lang="en-US" sz="2400" dirty="0"/>
          </a:p>
        </p:txBody>
      </p:sp>
      <p:sp>
        <p:nvSpPr>
          <p:cNvPr id="9" name="Content Placeholder 2"/>
          <p:cNvSpPr>
            <a:spLocks noGrp="1"/>
          </p:cNvSpPr>
          <p:nvPr>
            <p:ph sz="quarter" idx="13"/>
          </p:nvPr>
        </p:nvSpPr>
        <p:spPr>
          <a:xfrm>
            <a:off x="609600" y="753056"/>
            <a:ext cx="7126397" cy="4114800"/>
          </a:xfrm>
          <a:prstGeom prst="rect">
            <a:avLst/>
          </a:prstGeom>
        </p:spPr>
        <p:txBody>
          <a:bodyPr>
            <a:normAutofit/>
          </a:bodyPr>
          <a:lstStyle/>
          <a:p>
            <a:r>
              <a:rPr lang="en-US" sz="2000" dirty="0" smtClean="0">
                <a:latin typeface="Arial"/>
                <a:cs typeface="Arial"/>
              </a:rPr>
              <a:t>Read words on PDF</a:t>
            </a:r>
          </a:p>
          <a:p>
            <a:r>
              <a:rPr lang="en-US" sz="2000" dirty="0" smtClean="0">
                <a:latin typeface="Arial"/>
                <a:cs typeface="Arial"/>
              </a:rPr>
              <a:t>Text recognition using </a:t>
            </a:r>
            <a:r>
              <a:rPr lang="en-US" sz="2000" dirty="0" err="1" smtClean="0">
                <a:latin typeface="Arial"/>
                <a:cs typeface="Arial"/>
              </a:rPr>
              <a:t>OpenCV</a:t>
            </a:r>
            <a:r>
              <a:rPr lang="en-US" sz="2000" dirty="0" smtClean="0">
                <a:latin typeface="Arial"/>
                <a:cs typeface="Arial"/>
              </a:rPr>
              <a:t> and Google’s </a:t>
            </a:r>
            <a:r>
              <a:rPr lang="en-US" sz="2000" dirty="0" err="1" smtClean="0">
                <a:latin typeface="Arial"/>
                <a:cs typeface="Arial"/>
              </a:rPr>
              <a:t>Tesseract</a:t>
            </a:r>
            <a:r>
              <a:rPr lang="en-US" sz="2000" dirty="0" smtClean="0">
                <a:latin typeface="Arial"/>
                <a:cs typeface="Arial"/>
              </a:rPr>
              <a:t>-OCR Engine</a:t>
            </a:r>
            <a:endParaRPr lang="en-US" sz="2000" dirty="0">
              <a:latin typeface="Arial"/>
              <a:cs typeface="Arial"/>
            </a:endParaRPr>
          </a:p>
        </p:txBody>
      </p:sp>
    </p:spTree>
    <p:extLst>
      <p:ext uri="{BB962C8B-B14F-4D97-AF65-F5344CB8AC3E}">
        <p14:creationId xmlns:p14="http://schemas.microsoft.com/office/powerpoint/2010/main" val="13053407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11464" y="-399486"/>
            <a:ext cx="8607303"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t>Optical character recognition (</a:t>
            </a:r>
            <a:r>
              <a:rPr lang="en-US" sz="3200" b="1" dirty="0" err="1"/>
              <a:t>ocr</a:t>
            </a:r>
            <a:r>
              <a:rPr lang="en-US" sz="3200" b="1" dirty="0"/>
              <a:t>)</a:t>
            </a:r>
          </a:p>
        </p:txBody>
      </p:sp>
      <p:sp>
        <p:nvSpPr>
          <p:cNvPr id="7" name="Slide Number Placeholder 6"/>
          <p:cNvSpPr>
            <a:spLocks noGrp="1"/>
          </p:cNvSpPr>
          <p:nvPr>
            <p:ph type="sldNum" sz="quarter" idx="12"/>
          </p:nvPr>
        </p:nvSpPr>
        <p:spPr>
          <a:xfrm>
            <a:off x="8029392" y="6356350"/>
            <a:ext cx="990600" cy="365125"/>
          </a:xfrm>
        </p:spPr>
        <p:txBody>
          <a:bodyPr/>
          <a:lstStyle/>
          <a:p>
            <a:fld id="{38237106-F2ED-405E-BC33-CC3CF426205F}" type="slidenum">
              <a:rPr lang="en-US" sz="2400" smtClean="0"/>
              <a:pPr/>
              <a:t>6</a:t>
            </a:fld>
            <a:endParaRPr lang="en-US" sz="2400" dirty="0"/>
          </a:p>
        </p:txBody>
      </p:sp>
      <p:sp>
        <p:nvSpPr>
          <p:cNvPr id="9" name="Content Placeholder 2"/>
          <p:cNvSpPr>
            <a:spLocks noGrp="1"/>
          </p:cNvSpPr>
          <p:nvPr>
            <p:ph sz="quarter" idx="13"/>
          </p:nvPr>
        </p:nvSpPr>
        <p:spPr>
          <a:xfrm>
            <a:off x="609600" y="753056"/>
            <a:ext cx="7126397" cy="4114800"/>
          </a:xfrm>
          <a:prstGeom prst="rect">
            <a:avLst/>
          </a:prstGeom>
        </p:spPr>
        <p:txBody>
          <a:bodyPr>
            <a:normAutofit/>
          </a:bodyPr>
          <a:lstStyle/>
          <a:p>
            <a:r>
              <a:rPr lang="en-US" sz="2000" dirty="0" smtClean="0">
                <a:latin typeface="Arial"/>
                <a:cs typeface="Arial"/>
              </a:rPr>
              <a:t>Read words on PDF</a:t>
            </a:r>
          </a:p>
          <a:p>
            <a:r>
              <a:rPr lang="en-US" sz="2000" dirty="0" smtClean="0">
                <a:latin typeface="Arial"/>
                <a:cs typeface="Arial"/>
              </a:rPr>
              <a:t>Text recognition using </a:t>
            </a:r>
            <a:r>
              <a:rPr lang="en-US" sz="2000" dirty="0" err="1" smtClean="0">
                <a:latin typeface="Arial"/>
                <a:cs typeface="Arial"/>
              </a:rPr>
              <a:t>OpenCV</a:t>
            </a:r>
            <a:r>
              <a:rPr lang="en-US" sz="2000" dirty="0" smtClean="0">
                <a:latin typeface="Arial"/>
                <a:cs typeface="Arial"/>
              </a:rPr>
              <a:t> and Google’s </a:t>
            </a:r>
            <a:r>
              <a:rPr lang="en-US" sz="2000" dirty="0" err="1" smtClean="0">
                <a:latin typeface="Arial"/>
                <a:cs typeface="Arial"/>
              </a:rPr>
              <a:t>Tesseract</a:t>
            </a:r>
            <a:r>
              <a:rPr lang="en-US" sz="2000" dirty="0" smtClean="0">
                <a:latin typeface="Arial"/>
                <a:cs typeface="Arial"/>
              </a:rPr>
              <a:t>-OCR Engine</a:t>
            </a:r>
            <a:endParaRPr lang="en-US" sz="2000" dirty="0">
              <a:latin typeface="Arial"/>
              <a:cs typeface="Arial"/>
            </a:endParaRPr>
          </a:p>
        </p:txBody>
      </p:sp>
      <p:pic>
        <p:nvPicPr>
          <p:cNvPr id="8" name="Picture 7" descr="Screen Shot 2019-03-22 at 9.51.0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204" y="2097337"/>
            <a:ext cx="3499366" cy="4767962"/>
          </a:xfrm>
          <a:prstGeom prst="rect">
            <a:avLst/>
          </a:prstGeom>
        </p:spPr>
      </p:pic>
      <p:pic>
        <p:nvPicPr>
          <p:cNvPr id="10" name="Picture 9" descr="image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9045" y="2110992"/>
            <a:ext cx="3494159" cy="4753758"/>
          </a:xfrm>
          <a:prstGeom prst="rect">
            <a:avLst/>
          </a:prstGeom>
        </p:spPr>
      </p:pic>
    </p:spTree>
    <p:extLst>
      <p:ext uri="{BB962C8B-B14F-4D97-AF65-F5344CB8AC3E}">
        <p14:creationId xmlns:p14="http://schemas.microsoft.com/office/powerpoint/2010/main" val="22806994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7542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6031" y="2231740"/>
            <a:ext cx="3017969" cy="4105908"/>
          </a:xfrm>
          <a:prstGeom prst="rect">
            <a:avLst/>
          </a:prstGeom>
        </p:spPr>
      </p:pic>
      <p:pic>
        <p:nvPicPr>
          <p:cNvPr id="5" name="Picture 4" descr="75449.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3628" y="2231740"/>
            <a:ext cx="3017969" cy="4105908"/>
          </a:xfrm>
          <a:prstGeom prst="rect">
            <a:avLst/>
          </a:prstGeom>
        </p:spPr>
      </p:pic>
      <p:pic>
        <p:nvPicPr>
          <p:cNvPr id="7" name="Picture 6" descr="image1.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59" y="2231740"/>
            <a:ext cx="3017969" cy="4105908"/>
          </a:xfrm>
          <a:prstGeom prst="rect">
            <a:avLst/>
          </a:prstGeom>
        </p:spPr>
      </p:pic>
      <p:sp>
        <p:nvSpPr>
          <p:cNvPr id="11" name="Title 1"/>
          <p:cNvSpPr txBox="1">
            <a:spLocks/>
          </p:cNvSpPr>
          <p:nvPr/>
        </p:nvSpPr>
        <p:spPr>
          <a:xfrm>
            <a:off x="211464" y="-399486"/>
            <a:ext cx="8607303"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dirty="0">
                <a:solidFill>
                  <a:srgbClr val="FFFFFF"/>
                </a:solidFill>
              </a:rPr>
              <a:t>Optical character recognition (</a:t>
            </a:r>
            <a:r>
              <a:rPr lang="en-US" sz="3200" b="1" dirty="0" err="1">
                <a:solidFill>
                  <a:srgbClr val="FFFFFF"/>
                </a:solidFill>
              </a:rPr>
              <a:t>ocr</a:t>
            </a:r>
            <a:r>
              <a:rPr lang="en-US" sz="3200" b="1" dirty="0">
                <a:solidFill>
                  <a:srgbClr val="FFFFFF"/>
                </a:solidFill>
              </a:rPr>
              <a:t>)</a:t>
            </a:r>
          </a:p>
        </p:txBody>
      </p:sp>
      <p:sp>
        <p:nvSpPr>
          <p:cNvPr id="12" name="Content Placeholder 2"/>
          <p:cNvSpPr txBox="1">
            <a:spLocks/>
          </p:cNvSpPr>
          <p:nvPr/>
        </p:nvSpPr>
        <p:spPr>
          <a:xfrm>
            <a:off x="609600" y="780300"/>
            <a:ext cx="7924800" cy="411480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r>
              <a:rPr lang="en-US" sz="2000" dirty="0" err="1" smtClean="0">
                <a:latin typeface="Arial"/>
                <a:cs typeface="Arial"/>
              </a:rPr>
              <a:t>Tesseract</a:t>
            </a:r>
            <a:endParaRPr lang="en-US" sz="2000" dirty="0">
              <a:latin typeface="Arial"/>
              <a:cs typeface="Arial"/>
            </a:endParaRPr>
          </a:p>
          <a:p>
            <a:r>
              <a:rPr lang="en-US" sz="2000" dirty="0" smtClean="0">
                <a:latin typeface="Arial"/>
                <a:cs typeface="Arial"/>
              </a:rPr>
              <a:t>Vary binary threshold on image and inverse of image</a:t>
            </a:r>
          </a:p>
          <a:p>
            <a:r>
              <a:rPr lang="en-US" sz="2000" dirty="0">
                <a:latin typeface="Arial"/>
                <a:cs typeface="Arial"/>
              </a:rPr>
              <a:t>5</a:t>
            </a:r>
            <a:r>
              <a:rPr lang="en-US" sz="2000" dirty="0" smtClean="0">
                <a:latin typeface="Arial"/>
                <a:cs typeface="Arial"/>
              </a:rPr>
              <a:t>0-90% of words recorded</a:t>
            </a:r>
            <a:endParaRPr lang="en-US" sz="2000" dirty="0">
              <a:latin typeface="Arial"/>
              <a:cs typeface="Arial"/>
            </a:endParaRPr>
          </a:p>
        </p:txBody>
      </p:sp>
      <p:sp>
        <p:nvSpPr>
          <p:cNvPr id="3" name="Slide Number Placeholder 2"/>
          <p:cNvSpPr>
            <a:spLocks noGrp="1"/>
          </p:cNvSpPr>
          <p:nvPr>
            <p:ph type="sldNum" sz="quarter" idx="12"/>
          </p:nvPr>
        </p:nvSpPr>
        <p:spPr>
          <a:xfrm>
            <a:off x="8068982" y="6386232"/>
            <a:ext cx="990600" cy="365125"/>
          </a:xfrm>
        </p:spPr>
        <p:txBody>
          <a:bodyPr/>
          <a:lstStyle/>
          <a:p>
            <a:fld id="{38237106-F2ED-405E-BC33-CC3CF426205F}" type="slidenum">
              <a:rPr lang="en-US" sz="2400" smtClean="0"/>
              <a:pPr/>
              <a:t>7</a:t>
            </a:fld>
            <a:endParaRPr lang="en-US" sz="2400" dirty="0"/>
          </a:p>
        </p:txBody>
      </p:sp>
      <p:sp>
        <p:nvSpPr>
          <p:cNvPr id="2" name="TextBox 1"/>
          <p:cNvSpPr txBox="1"/>
          <p:nvPr/>
        </p:nvSpPr>
        <p:spPr>
          <a:xfrm>
            <a:off x="3043628" y="6382025"/>
            <a:ext cx="2411384" cy="369332"/>
          </a:xfrm>
          <a:prstGeom prst="rect">
            <a:avLst/>
          </a:prstGeom>
          <a:noFill/>
        </p:spPr>
        <p:txBody>
          <a:bodyPr wrap="square" rtlCol="0">
            <a:spAutoFit/>
          </a:bodyPr>
          <a:lstStyle/>
          <a:p>
            <a:r>
              <a:rPr lang="en-US" dirty="0" smtClean="0">
                <a:latin typeface="Arial"/>
                <a:cs typeface="Arial"/>
              </a:rPr>
              <a:t>Default </a:t>
            </a:r>
            <a:r>
              <a:rPr lang="en-US" dirty="0" err="1" smtClean="0">
                <a:latin typeface="Arial"/>
                <a:cs typeface="Arial"/>
              </a:rPr>
              <a:t>Binarization</a:t>
            </a:r>
            <a:endParaRPr lang="en-US" dirty="0">
              <a:latin typeface="Arial"/>
              <a:cs typeface="Arial"/>
            </a:endParaRPr>
          </a:p>
        </p:txBody>
      </p:sp>
      <p:sp>
        <p:nvSpPr>
          <p:cNvPr id="9" name="TextBox 8"/>
          <p:cNvSpPr txBox="1"/>
          <p:nvPr/>
        </p:nvSpPr>
        <p:spPr>
          <a:xfrm>
            <a:off x="6061596" y="6386232"/>
            <a:ext cx="2472803" cy="369332"/>
          </a:xfrm>
          <a:prstGeom prst="rect">
            <a:avLst/>
          </a:prstGeom>
          <a:noFill/>
        </p:spPr>
        <p:txBody>
          <a:bodyPr wrap="square" rtlCol="0">
            <a:spAutoFit/>
          </a:bodyPr>
          <a:lstStyle/>
          <a:p>
            <a:r>
              <a:rPr lang="en-US" dirty="0" err="1" smtClean="0">
                <a:latin typeface="Arial"/>
                <a:cs typeface="Arial"/>
              </a:rPr>
              <a:t>Binarization</a:t>
            </a:r>
            <a:r>
              <a:rPr lang="en-US" dirty="0" smtClean="0">
                <a:latin typeface="Arial"/>
                <a:cs typeface="Arial"/>
              </a:rPr>
              <a:t> of inverse</a:t>
            </a:r>
            <a:endParaRPr lang="en-US" dirty="0">
              <a:latin typeface="Arial"/>
              <a:cs typeface="Arial"/>
            </a:endParaRPr>
          </a:p>
        </p:txBody>
      </p:sp>
    </p:spTree>
    <p:extLst>
      <p:ext uri="{BB962C8B-B14F-4D97-AF65-F5344CB8AC3E}">
        <p14:creationId xmlns:p14="http://schemas.microsoft.com/office/powerpoint/2010/main" val="33152219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21734" y="-282198"/>
            <a:ext cx="882290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smtClean="0"/>
              <a:t>NLP: Topic Modeling </a:t>
            </a:r>
            <a:r>
              <a:rPr lang="en-US" sz="1800" dirty="0"/>
              <a:t>Count </a:t>
            </a:r>
            <a:r>
              <a:rPr lang="en-US" sz="1800" dirty="0" err="1"/>
              <a:t>Vectorizer</a:t>
            </a:r>
            <a:r>
              <a:rPr lang="en-US" sz="1800" dirty="0"/>
              <a:t> and NMF: 1950-2018</a:t>
            </a:r>
          </a:p>
        </p:txBody>
      </p:sp>
      <p:sp>
        <p:nvSpPr>
          <p:cNvPr id="7" name="Content Placeholder 2"/>
          <p:cNvSpPr txBox="1">
            <a:spLocks/>
          </p:cNvSpPr>
          <p:nvPr/>
        </p:nvSpPr>
        <p:spPr>
          <a:xfrm>
            <a:off x="887601" y="979887"/>
            <a:ext cx="6991567" cy="5756529"/>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000" b="1" dirty="0" smtClean="0">
                <a:solidFill>
                  <a:srgbClr val="910093"/>
                </a:solidFill>
              </a:rPr>
              <a:t>Mysteries</a:t>
            </a:r>
            <a:r>
              <a:rPr lang="en-US" sz="2000" dirty="0">
                <a:solidFill>
                  <a:srgbClr val="910093"/>
                </a:solidFill>
              </a:rPr>
              <a:t>: </a:t>
            </a:r>
            <a:r>
              <a:rPr lang="en-US" sz="2000" dirty="0"/>
              <a:t>complete mystery murder husband see stories girls short money summer suspense children special </a:t>
            </a:r>
          </a:p>
          <a:p>
            <a:pPr marL="0" indent="0">
              <a:buNone/>
            </a:pPr>
            <a:r>
              <a:rPr lang="en-US" sz="2000" b="1" dirty="0">
                <a:solidFill>
                  <a:srgbClr val="910093"/>
                </a:solidFill>
              </a:rPr>
              <a:t>Fiction</a:t>
            </a:r>
            <a:r>
              <a:rPr lang="en-US" sz="2000" dirty="0">
                <a:solidFill>
                  <a:srgbClr val="910093"/>
                </a:solidFill>
              </a:rPr>
              <a:t>: </a:t>
            </a:r>
            <a:r>
              <a:rPr lang="en-US" sz="2000" dirty="0"/>
              <a:t>best girl plus short stories girls story fiction life seller book diet two lover woman </a:t>
            </a:r>
          </a:p>
          <a:p>
            <a:pPr marL="0" indent="0">
              <a:buNone/>
            </a:pPr>
            <a:r>
              <a:rPr lang="en-US" sz="2000" b="1" dirty="0">
                <a:solidFill>
                  <a:srgbClr val="FD98D8"/>
                </a:solidFill>
              </a:rPr>
              <a:t>Sex</a:t>
            </a:r>
            <a:r>
              <a:rPr lang="en-US" sz="2000" dirty="0">
                <a:solidFill>
                  <a:srgbClr val="FD98D8"/>
                </a:solidFill>
              </a:rPr>
              <a:t>: </a:t>
            </a:r>
            <a:r>
              <a:rPr lang="en-US" sz="2000" dirty="0"/>
              <a:t>make ways life sexy ever good bed hot know tricks things secret guys never feel</a:t>
            </a:r>
          </a:p>
          <a:p>
            <a:pPr marL="0" indent="0">
              <a:buNone/>
            </a:pPr>
            <a:r>
              <a:rPr lang="en-US" sz="2000" b="1" dirty="0">
                <a:solidFill>
                  <a:srgbClr val="FD98D8"/>
                </a:solidFill>
              </a:rPr>
              <a:t>Resolutions</a:t>
            </a:r>
            <a:r>
              <a:rPr lang="en-US" sz="2000" dirty="0">
                <a:solidFill>
                  <a:srgbClr val="FD98D8"/>
                </a:solidFill>
              </a:rPr>
              <a:t>: </a:t>
            </a:r>
            <a:r>
              <a:rPr lang="en-US" sz="2000" dirty="0"/>
              <a:t>astrologer bedside money career guide cosmos health bonus star year plus beauty travel advice family </a:t>
            </a:r>
          </a:p>
          <a:p>
            <a:pPr marL="0" indent="0">
              <a:buNone/>
            </a:pPr>
            <a:r>
              <a:rPr lang="en-US" sz="2000" b="1" dirty="0" smtClean="0">
                <a:solidFill>
                  <a:srgbClr val="FD98D8"/>
                </a:solidFill>
              </a:rPr>
              <a:t>Relationships/Life</a:t>
            </a:r>
            <a:r>
              <a:rPr lang="en-US" sz="2000" dirty="0" smtClean="0">
                <a:solidFill>
                  <a:srgbClr val="FD98D8"/>
                </a:solidFill>
              </a:rPr>
              <a:t>: </a:t>
            </a:r>
            <a:r>
              <a:rPr lang="en-US" sz="2000" dirty="0" smtClean="0"/>
              <a:t>life super way rich much affair know want quiz long relationship young</a:t>
            </a:r>
          </a:p>
          <a:p>
            <a:pPr marL="0" indent="0">
              <a:buNone/>
            </a:pPr>
            <a:r>
              <a:rPr lang="en-US" sz="2000" b="1" dirty="0" smtClean="0">
                <a:solidFill>
                  <a:schemeClr val="tx1">
                    <a:lumMod val="50000"/>
                  </a:schemeClr>
                </a:solidFill>
              </a:rPr>
              <a:t>Miscellaneous</a:t>
            </a:r>
            <a:r>
              <a:rPr lang="en-US" sz="2000" dirty="0" smtClean="0">
                <a:solidFill>
                  <a:schemeClr val="tx1">
                    <a:lumMod val="50000"/>
                  </a:schemeClr>
                </a:solidFill>
              </a:rPr>
              <a:t>: </a:t>
            </a:r>
            <a:r>
              <a:rPr lang="en-US" sz="2000" dirty="0" smtClean="0"/>
              <a:t>first </a:t>
            </a:r>
            <a:r>
              <a:rPr lang="en-US" sz="2000" dirty="0"/>
              <a:t>excerpt big girl together lovers making stunning turn marriage sexual girls romance </a:t>
            </a:r>
            <a:endParaRPr lang="en-US" sz="2000" dirty="0" smtClean="0"/>
          </a:p>
        </p:txBody>
      </p:sp>
      <p:sp>
        <p:nvSpPr>
          <p:cNvPr id="11" name="Slide Number Placeholder 10"/>
          <p:cNvSpPr>
            <a:spLocks noGrp="1"/>
          </p:cNvSpPr>
          <p:nvPr>
            <p:ph type="sldNum" sz="quarter" idx="12"/>
          </p:nvPr>
        </p:nvSpPr>
        <p:spPr>
          <a:xfrm>
            <a:off x="8054041" y="6371291"/>
            <a:ext cx="990600" cy="365125"/>
          </a:xfrm>
        </p:spPr>
        <p:txBody>
          <a:bodyPr/>
          <a:lstStyle/>
          <a:p>
            <a:fld id="{38237106-F2ED-405E-BC33-CC3CF426205F}" type="slidenum">
              <a:rPr lang="en-US" sz="2400" smtClean="0"/>
              <a:pPr/>
              <a:t>8</a:t>
            </a:fld>
            <a:endParaRPr lang="en-US" sz="2400" dirty="0"/>
          </a:p>
        </p:txBody>
      </p:sp>
    </p:spTree>
    <p:extLst>
      <p:ext uri="{BB962C8B-B14F-4D97-AF65-F5344CB8AC3E}">
        <p14:creationId xmlns:p14="http://schemas.microsoft.com/office/powerpoint/2010/main" val="16177890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21734" y="-282198"/>
            <a:ext cx="882290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smtClean="0"/>
              <a:t>NLP: Topic Modeling </a:t>
            </a:r>
            <a:r>
              <a:rPr lang="en-US" sz="1800" dirty="0"/>
              <a:t>Count </a:t>
            </a:r>
            <a:r>
              <a:rPr lang="en-US" sz="1800" dirty="0" err="1"/>
              <a:t>Vectorizer</a:t>
            </a:r>
            <a:r>
              <a:rPr lang="en-US" sz="1800" dirty="0"/>
              <a:t> and NMF: 1950-2018</a:t>
            </a:r>
          </a:p>
        </p:txBody>
      </p:sp>
      <p:sp>
        <p:nvSpPr>
          <p:cNvPr id="7" name="Content Placeholder 2"/>
          <p:cNvSpPr txBox="1">
            <a:spLocks/>
          </p:cNvSpPr>
          <p:nvPr/>
        </p:nvSpPr>
        <p:spPr>
          <a:xfrm>
            <a:off x="887601" y="979887"/>
            <a:ext cx="6991567" cy="5756529"/>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US" sz="2000" b="1" dirty="0" smtClean="0">
                <a:solidFill>
                  <a:srgbClr val="910093"/>
                </a:solidFill>
              </a:rPr>
              <a:t>Mysteries</a:t>
            </a:r>
            <a:r>
              <a:rPr lang="en-US" sz="2000" dirty="0">
                <a:solidFill>
                  <a:srgbClr val="910093"/>
                </a:solidFill>
              </a:rPr>
              <a:t>: </a:t>
            </a:r>
            <a:r>
              <a:rPr lang="en-US" sz="2000" dirty="0"/>
              <a:t>complete mystery murder husband see stories girls short money summer suspense children special </a:t>
            </a:r>
          </a:p>
          <a:p>
            <a:pPr marL="0" indent="0">
              <a:buNone/>
            </a:pPr>
            <a:r>
              <a:rPr lang="en-US" sz="2000" b="1" dirty="0">
                <a:solidFill>
                  <a:srgbClr val="910093"/>
                </a:solidFill>
              </a:rPr>
              <a:t>Fiction</a:t>
            </a:r>
            <a:r>
              <a:rPr lang="en-US" sz="2000" dirty="0">
                <a:solidFill>
                  <a:srgbClr val="910093"/>
                </a:solidFill>
              </a:rPr>
              <a:t>: </a:t>
            </a:r>
            <a:r>
              <a:rPr lang="en-US" sz="2000" dirty="0"/>
              <a:t>best girl plus short stories girls story fiction life seller book diet two lover woman </a:t>
            </a:r>
          </a:p>
          <a:p>
            <a:pPr marL="0" indent="0">
              <a:buNone/>
            </a:pPr>
            <a:r>
              <a:rPr lang="en-US" sz="2000" b="1" dirty="0">
                <a:solidFill>
                  <a:schemeClr val="tx1">
                    <a:alpha val="41000"/>
                  </a:schemeClr>
                </a:solidFill>
              </a:rPr>
              <a:t>Sex</a:t>
            </a:r>
            <a:r>
              <a:rPr lang="en-US" sz="2000" dirty="0">
                <a:solidFill>
                  <a:schemeClr val="tx1">
                    <a:alpha val="41000"/>
                  </a:schemeClr>
                </a:solidFill>
              </a:rPr>
              <a:t>: make ways life sexy ever good bed hot know tricks things secret guys never feel</a:t>
            </a:r>
          </a:p>
          <a:p>
            <a:pPr marL="0" indent="0">
              <a:buNone/>
            </a:pPr>
            <a:r>
              <a:rPr lang="en-US" sz="2000" b="1" dirty="0">
                <a:solidFill>
                  <a:schemeClr val="tx1">
                    <a:alpha val="41000"/>
                  </a:schemeClr>
                </a:solidFill>
              </a:rPr>
              <a:t>Resolutions</a:t>
            </a:r>
            <a:r>
              <a:rPr lang="en-US" sz="2000" dirty="0">
                <a:solidFill>
                  <a:schemeClr val="tx1">
                    <a:alpha val="41000"/>
                  </a:schemeClr>
                </a:solidFill>
              </a:rPr>
              <a:t>: astrologer bedside money career guide cosmos health bonus star year plus beauty travel advice family </a:t>
            </a:r>
          </a:p>
          <a:p>
            <a:pPr marL="0" indent="0">
              <a:buNone/>
            </a:pPr>
            <a:r>
              <a:rPr lang="en-US" sz="2000" b="1" dirty="0" smtClean="0">
                <a:solidFill>
                  <a:schemeClr val="tx1">
                    <a:alpha val="41000"/>
                  </a:schemeClr>
                </a:solidFill>
              </a:rPr>
              <a:t>Relationships/Life</a:t>
            </a:r>
            <a:r>
              <a:rPr lang="en-US" sz="2000" dirty="0" smtClean="0">
                <a:solidFill>
                  <a:schemeClr val="tx1">
                    <a:alpha val="41000"/>
                  </a:schemeClr>
                </a:solidFill>
              </a:rPr>
              <a:t>: life super way rich much affair know want quiz long relationship young</a:t>
            </a:r>
          </a:p>
          <a:p>
            <a:pPr marL="0" indent="0">
              <a:buNone/>
            </a:pPr>
            <a:r>
              <a:rPr lang="en-US" sz="2000" b="1" dirty="0" smtClean="0">
                <a:solidFill>
                  <a:schemeClr val="tx1">
                    <a:alpha val="41000"/>
                  </a:schemeClr>
                </a:solidFill>
              </a:rPr>
              <a:t>Miscellaneous</a:t>
            </a:r>
            <a:r>
              <a:rPr lang="en-US" sz="2000" dirty="0" smtClean="0">
                <a:solidFill>
                  <a:schemeClr val="tx1">
                    <a:alpha val="41000"/>
                  </a:schemeClr>
                </a:solidFill>
              </a:rPr>
              <a:t>: first </a:t>
            </a:r>
            <a:r>
              <a:rPr lang="en-US" sz="2000" dirty="0">
                <a:solidFill>
                  <a:schemeClr val="tx1">
                    <a:alpha val="41000"/>
                  </a:schemeClr>
                </a:solidFill>
              </a:rPr>
              <a:t>excerpt big girl together lovers making stunning turn marriage sexual girls romance </a:t>
            </a:r>
            <a:endParaRPr lang="en-US" sz="2000" dirty="0" smtClean="0">
              <a:solidFill>
                <a:schemeClr val="tx1">
                  <a:alpha val="41000"/>
                </a:schemeClr>
              </a:solidFill>
            </a:endParaRPr>
          </a:p>
        </p:txBody>
      </p:sp>
      <p:sp>
        <p:nvSpPr>
          <p:cNvPr id="11" name="Slide Number Placeholder 10"/>
          <p:cNvSpPr>
            <a:spLocks noGrp="1"/>
          </p:cNvSpPr>
          <p:nvPr>
            <p:ph type="sldNum" sz="quarter" idx="12"/>
          </p:nvPr>
        </p:nvSpPr>
        <p:spPr>
          <a:xfrm>
            <a:off x="8054041" y="6371291"/>
            <a:ext cx="990600" cy="365125"/>
          </a:xfrm>
        </p:spPr>
        <p:txBody>
          <a:bodyPr/>
          <a:lstStyle/>
          <a:p>
            <a:fld id="{38237106-F2ED-405E-BC33-CC3CF426205F}" type="slidenum">
              <a:rPr lang="en-US" sz="2400" smtClean="0"/>
              <a:pPr/>
              <a:t>9</a:t>
            </a:fld>
            <a:endParaRPr lang="en-US" sz="2400" dirty="0"/>
          </a:p>
        </p:txBody>
      </p:sp>
    </p:spTree>
    <p:extLst>
      <p:ext uri="{BB962C8B-B14F-4D97-AF65-F5344CB8AC3E}">
        <p14:creationId xmlns:p14="http://schemas.microsoft.com/office/powerpoint/2010/main" val="21222598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5986</TotalTime>
  <Words>1692</Words>
  <Application>Microsoft Macintosh PowerPoint</Application>
  <PresentationFormat>On-screen Show (4:3)</PresentationFormat>
  <Paragraphs>192</Paragraphs>
  <Slides>22</Slides>
  <Notes>21</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Horizon</vt:lpstr>
      <vt:lpstr>A Data-Driven Historical Analysis  Nora May March 28, 2019 Metis Career Day</vt:lpstr>
      <vt:lpstr>PowerPoint Presentation</vt:lpstr>
      <vt:lpstr>PowerPoint Presentation</vt:lpstr>
      <vt:lpstr>Data and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AVERAGE PIXEL IMAGES WITH NUMPY AND OPENCV</vt:lpstr>
      <vt:lpstr>PowerPoint Presentation</vt:lpstr>
      <vt:lpstr>Conclusions</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Data-Driven Historical Analysis  Nora May March 21, 2018 Metis Career Day</dc:title>
  <dc:creator>Nora May</dc:creator>
  <cp:lastModifiedBy>Nora May</cp:lastModifiedBy>
  <cp:revision>31</cp:revision>
  <dcterms:created xsi:type="dcterms:W3CDTF">2019-03-26T15:35:41Z</dcterms:created>
  <dcterms:modified xsi:type="dcterms:W3CDTF">2019-03-30T19:52:10Z</dcterms:modified>
</cp:coreProperties>
</file>